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45">
  <p:sldMasterIdLst>
    <p:sldMasterId id="2147483648" r:id="rId1"/>
  </p:sldMasterIdLst>
  <p:notesMasterIdLst>
    <p:notesMasterId r:id="rId68"/>
  </p:notesMasterIdLst>
  <p:handoutMasterIdLst>
    <p:handoutMasterId r:id="rId69"/>
  </p:handoutMasterIdLst>
  <p:sldIdLst>
    <p:sldId id="256" r:id="rId2"/>
    <p:sldId id="258" r:id="rId3"/>
    <p:sldId id="277" r:id="rId4"/>
    <p:sldId id="280" r:id="rId5"/>
    <p:sldId id="281" r:id="rId6"/>
    <p:sldId id="282" r:id="rId7"/>
    <p:sldId id="283" r:id="rId8"/>
    <p:sldId id="284" r:id="rId9"/>
    <p:sldId id="285" r:id="rId10"/>
    <p:sldId id="291" r:id="rId11"/>
    <p:sldId id="300" r:id="rId12"/>
    <p:sldId id="303" r:id="rId13"/>
    <p:sldId id="302" r:id="rId14"/>
    <p:sldId id="301" r:id="rId15"/>
    <p:sldId id="304" r:id="rId16"/>
    <p:sldId id="308" r:id="rId17"/>
    <p:sldId id="307" r:id="rId18"/>
    <p:sldId id="306" r:id="rId19"/>
    <p:sldId id="305" r:id="rId20"/>
    <p:sldId id="309" r:id="rId21"/>
    <p:sldId id="310" r:id="rId22"/>
    <p:sldId id="311" r:id="rId23"/>
    <p:sldId id="312" r:id="rId24"/>
    <p:sldId id="314" r:id="rId25"/>
    <p:sldId id="315" r:id="rId26"/>
    <p:sldId id="319" r:id="rId27"/>
    <p:sldId id="318" r:id="rId28"/>
    <p:sldId id="317" r:id="rId29"/>
    <p:sldId id="313" r:id="rId30"/>
    <p:sldId id="316" r:id="rId31"/>
    <p:sldId id="325" r:id="rId32"/>
    <p:sldId id="324" r:id="rId33"/>
    <p:sldId id="323" r:id="rId34"/>
    <p:sldId id="321" r:id="rId35"/>
    <p:sldId id="320" r:id="rId36"/>
    <p:sldId id="332" r:id="rId37"/>
    <p:sldId id="331" r:id="rId38"/>
    <p:sldId id="330" r:id="rId39"/>
    <p:sldId id="329" r:id="rId40"/>
    <p:sldId id="328" r:id="rId41"/>
    <p:sldId id="327" r:id="rId42"/>
    <p:sldId id="326" r:id="rId43"/>
    <p:sldId id="334" r:id="rId44"/>
    <p:sldId id="337" r:id="rId45"/>
    <p:sldId id="335" r:id="rId46"/>
    <p:sldId id="336" r:id="rId47"/>
    <p:sldId id="333" r:id="rId48"/>
    <p:sldId id="342" r:id="rId49"/>
    <p:sldId id="339" r:id="rId50"/>
    <p:sldId id="341" r:id="rId51"/>
    <p:sldId id="340" r:id="rId52"/>
    <p:sldId id="338" r:id="rId53"/>
    <p:sldId id="364" r:id="rId54"/>
    <p:sldId id="343" r:id="rId55"/>
    <p:sldId id="345" r:id="rId56"/>
    <p:sldId id="346" r:id="rId57"/>
    <p:sldId id="351" r:id="rId58"/>
    <p:sldId id="348" r:id="rId59"/>
    <p:sldId id="349" r:id="rId60"/>
    <p:sldId id="347" r:id="rId61"/>
    <p:sldId id="350" r:id="rId62"/>
    <p:sldId id="354" r:id="rId63"/>
    <p:sldId id="353" r:id="rId64"/>
    <p:sldId id="352" r:id="rId65"/>
    <p:sldId id="355" r:id="rId66"/>
    <p:sldId id="363"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66050D5-6199-4E72-884E-8D52ADE769AF}">
          <p14:sldIdLst>
            <p14:sldId id="256"/>
          </p14:sldIdLst>
        </p14:section>
        <p14:section name="Untitled Section" id="{CC3371DC-50E9-42EA-96F3-E451DCE25B81}">
          <p14:sldIdLst>
            <p14:sldId id="258"/>
            <p14:sldId id="277"/>
            <p14:sldId id="280"/>
            <p14:sldId id="281"/>
            <p14:sldId id="282"/>
            <p14:sldId id="283"/>
            <p14:sldId id="284"/>
            <p14:sldId id="285"/>
            <p14:sldId id="291"/>
            <p14:sldId id="300"/>
            <p14:sldId id="303"/>
            <p14:sldId id="302"/>
            <p14:sldId id="301"/>
            <p14:sldId id="304"/>
            <p14:sldId id="308"/>
            <p14:sldId id="307"/>
            <p14:sldId id="306"/>
            <p14:sldId id="305"/>
            <p14:sldId id="309"/>
            <p14:sldId id="310"/>
            <p14:sldId id="311"/>
            <p14:sldId id="312"/>
            <p14:sldId id="314"/>
            <p14:sldId id="315"/>
            <p14:sldId id="319"/>
            <p14:sldId id="318"/>
            <p14:sldId id="317"/>
            <p14:sldId id="313"/>
            <p14:sldId id="316"/>
            <p14:sldId id="325"/>
            <p14:sldId id="324"/>
            <p14:sldId id="323"/>
            <p14:sldId id="321"/>
            <p14:sldId id="320"/>
            <p14:sldId id="332"/>
            <p14:sldId id="331"/>
            <p14:sldId id="330"/>
            <p14:sldId id="329"/>
            <p14:sldId id="328"/>
            <p14:sldId id="327"/>
            <p14:sldId id="326"/>
            <p14:sldId id="334"/>
            <p14:sldId id="337"/>
            <p14:sldId id="335"/>
            <p14:sldId id="336"/>
            <p14:sldId id="333"/>
            <p14:sldId id="342"/>
            <p14:sldId id="339"/>
            <p14:sldId id="341"/>
            <p14:sldId id="340"/>
            <p14:sldId id="338"/>
            <p14:sldId id="364"/>
            <p14:sldId id="343"/>
            <p14:sldId id="345"/>
            <p14:sldId id="346"/>
            <p14:sldId id="351"/>
            <p14:sldId id="348"/>
            <p14:sldId id="349"/>
            <p14:sldId id="347"/>
            <p14:sldId id="350"/>
            <p14:sldId id="354"/>
            <p14:sldId id="353"/>
            <p14:sldId id="352"/>
            <p14:sldId id="355"/>
            <p14:sldId id="3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EE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78" d="100"/>
          <a:sy n="78" d="100"/>
        </p:scale>
        <p:origin x="41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7DB75A-C762-4B98-8E57-0F663774CC2F}"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77582508-E434-474B-94BD-4B6675D692FE}">
      <dgm:prSet phldrT="[Text]" custT="1"/>
      <dgm:spPr/>
      <dgm:t>
        <a:bodyPr/>
        <a:lstStyle/>
        <a:p>
          <a:r>
            <a:rPr lang="en-US" sz="1400">
              <a:latin typeface="Times New Roman" panose="02020603050405020304" pitchFamily="18" charset="0"/>
              <a:cs typeface="Times New Roman" panose="02020603050405020304" pitchFamily="18" charset="0"/>
            </a:rPr>
            <a:t>I. Giới thiệu chung</a:t>
          </a:r>
        </a:p>
      </dgm:t>
    </dgm:pt>
    <dgm:pt modelId="{739EF8E1-FF1B-428A-B73F-963A0C5319DA}" type="parTrans" cxnId="{11EE1FB9-C402-4368-B0EF-999EA6416FCB}">
      <dgm:prSet/>
      <dgm:spPr/>
      <dgm:t>
        <a:bodyPr/>
        <a:lstStyle/>
        <a:p>
          <a:endParaRPr lang="en-US"/>
        </a:p>
      </dgm:t>
    </dgm:pt>
    <dgm:pt modelId="{463E91DC-D6D4-4307-A8A0-1F09E7D792EE}" type="sibTrans" cxnId="{11EE1FB9-C402-4368-B0EF-999EA6416FCB}">
      <dgm:prSet custT="1"/>
      <dgm:spPr/>
      <dgm:t>
        <a:bodyPr/>
        <a:lstStyle/>
        <a:p>
          <a:r>
            <a:rPr lang="en-US" sz="1400">
              <a:latin typeface="Times New Roman" panose="02020603050405020304" pitchFamily="18" charset="0"/>
              <a:cs typeface="Times New Roman" panose="02020603050405020304" pitchFamily="18" charset="0"/>
            </a:rPr>
            <a:t>VII. Kiểm thử</a:t>
          </a:r>
        </a:p>
      </dgm:t>
    </dgm:pt>
    <dgm:pt modelId="{2E043AA9-5713-46F4-9D71-17556A816749}">
      <dgm:prSet phldrT="[Text]" custT="1"/>
      <dgm:spPr/>
      <dgm:t>
        <a:bodyPr/>
        <a:lstStyle/>
        <a:p>
          <a:r>
            <a:rPr lang="en-US" sz="1400">
              <a:latin typeface="Times New Roman" panose="02020603050405020304" pitchFamily="18" charset="0"/>
              <a:cs typeface="Times New Roman" panose="02020603050405020304" pitchFamily="18" charset="0"/>
            </a:rPr>
            <a:t>VI. Thiết kế giao diện</a:t>
          </a:r>
        </a:p>
      </dgm:t>
    </dgm:pt>
    <dgm:pt modelId="{37D0CA8F-736F-4BF1-B9B8-4387C7D3E9DB}" type="parTrans" cxnId="{98180855-0C49-4F45-A90D-9446E3770AF3}">
      <dgm:prSet/>
      <dgm:spPr/>
      <dgm:t>
        <a:bodyPr/>
        <a:lstStyle/>
        <a:p>
          <a:endParaRPr lang="en-US"/>
        </a:p>
      </dgm:t>
    </dgm:pt>
    <dgm:pt modelId="{5BFC353F-7DBC-46D6-821E-24BF571EF19D}" type="sibTrans" cxnId="{98180855-0C49-4F45-A90D-9446E3770AF3}">
      <dgm:prSet custT="1"/>
      <dgm:spPr/>
      <dgm:t>
        <a:bodyPr/>
        <a:lstStyle/>
        <a:p>
          <a:r>
            <a:rPr lang="en-US" sz="1400">
              <a:latin typeface="Times New Roman" panose="02020603050405020304" pitchFamily="18" charset="0"/>
              <a:cs typeface="Times New Roman" panose="02020603050405020304" pitchFamily="18" charset="0"/>
            </a:rPr>
            <a:t>IV. Các biểu đồ</a:t>
          </a:r>
        </a:p>
      </dgm:t>
    </dgm:pt>
    <dgm:pt modelId="{496FA4D6-2A6C-4D13-A5A7-8FF9C288323B}">
      <dgm:prSet phldrT="[Text]" custT="1"/>
      <dgm:spPr/>
      <dgm:t>
        <a:bodyPr/>
        <a:lstStyle/>
        <a:p>
          <a:r>
            <a:rPr lang="en-US" sz="1400">
              <a:latin typeface="Times New Roman" panose="02020603050405020304" pitchFamily="18" charset="0"/>
              <a:cs typeface="Times New Roman" panose="02020603050405020304" pitchFamily="18" charset="0"/>
            </a:rPr>
            <a:t>II. Tổng quan hệ thống</a:t>
          </a:r>
        </a:p>
      </dgm:t>
    </dgm:pt>
    <dgm:pt modelId="{EDB2F33D-B824-4A62-86DE-AFCCDBD03235}" type="parTrans" cxnId="{1EDEAB0E-53EF-461C-9744-CF360699162C}">
      <dgm:prSet/>
      <dgm:spPr/>
      <dgm:t>
        <a:bodyPr/>
        <a:lstStyle/>
        <a:p>
          <a:endParaRPr lang="en-US"/>
        </a:p>
      </dgm:t>
    </dgm:pt>
    <dgm:pt modelId="{FAAE5B9C-E0B4-4A07-9754-1E380F882262}" type="sibTrans" cxnId="{1EDEAB0E-53EF-461C-9744-CF360699162C}">
      <dgm:prSet custT="1"/>
      <dgm:spPr/>
      <dgm:t>
        <a:bodyPr/>
        <a:lstStyle/>
        <a:p>
          <a:r>
            <a:rPr lang="en-US" sz="1400">
              <a:latin typeface="Times New Roman" panose="02020603050405020304" pitchFamily="18" charset="0"/>
              <a:cs typeface="Times New Roman" panose="02020603050405020304" pitchFamily="18" charset="0"/>
            </a:rPr>
            <a:t>V. Thiết kế dữ liệu</a:t>
          </a:r>
        </a:p>
      </dgm:t>
    </dgm:pt>
    <dgm:pt modelId="{7AB45F4B-292E-4B11-A80E-5F8D56C0970D}">
      <dgm:prSet custT="1"/>
      <dgm:spPr/>
      <dgm:t>
        <a:bodyPr/>
        <a:lstStyle/>
        <a:p>
          <a:r>
            <a:rPr lang="en-US" sz="1400">
              <a:latin typeface="Times New Roman" panose="02020603050405020304" pitchFamily="18" charset="0"/>
              <a:cs typeface="Times New Roman" panose="02020603050405020304" pitchFamily="18" charset="0"/>
            </a:rPr>
            <a:t>Hệ thống giới thiệu và bán sách</a:t>
          </a:r>
        </a:p>
      </dgm:t>
    </dgm:pt>
    <dgm:pt modelId="{AAA44445-5D03-49D5-86F8-01175B50D8FA}" type="parTrans" cxnId="{72059198-F66D-42CD-9C6A-58B0F84E2E99}">
      <dgm:prSet/>
      <dgm:spPr/>
      <dgm:t>
        <a:bodyPr/>
        <a:lstStyle/>
        <a:p>
          <a:endParaRPr lang="en-US"/>
        </a:p>
      </dgm:t>
    </dgm:pt>
    <dgm:pt modelId="{CA44E444-435F-4AC5-93B7-F7CF7B8ECE1C}" type="sibTrans" cxnId="{72059198-F66D-42CD-9C6A-58B0F84E2E99}">
      <dgm:prSet custT="1"/>
      <dgm:spPr/>
      <dgm:t>
        <a:bodyPr/>
        <a:lstStyle/>
        <a:p>
          <a:r>
            <a:rPr lang="en-US" sz="1400">
              <a:latin typeface="Times New Roman" panose="02020603050405020304" pitchFamily="18" charset="0"/>
              <a:cs typeface="Times New Roman" panose="02020603050405020304" pitchFamily="18" charset="0"/>
            </a:rPr>
            <a:t>III. Danh sách đặc tả yêu cầu chức năng</a:t>
          </a:r>
        </a:p>
      </dgm:t>
    </dgm:pt>
    <dgm:pt modelId="{77DAFF02-FD47-4711-97FB-49AEDA35F381}" type="pres">
      <dgm:prSet presAssocID="{347DB75A-C762-4B98-8E57-0F663774CC2F}" presName="Name0" presStyleCnt="0">
        <dgm:presLayoutVars>
          <dgm:chMax/>
          <dgm:chPref/>
          <dgm:dir/>
          <dgm:animLvl val="lvl"/>
        </dgm:presLayoutVars>
      </dgm:prSet>
      <dgm:spPr/>
    </dgm:pt>
    <dgm:pt modelId="{5C16C9B1-76FF-49EA-A511-3FAB2970345C}" type="pres">
      <dgm:prSet presAssocID="{77582508-E434-474B-94BD-4B6675D692FE}" presName="composite" presStyleCnt="0"/>
      <dgm:spPr/>
    </dgm:pt>
    <dgm:pt modelId="{32B5E313-9A1E-451C-A27E-B1E0E953B89C}" type="pres">
      <dgm:prSet presAssocID="{77582508-E434-474B-94BD-4B6675D692FE}" presName="Parent1" presStyleLbl="node1" presStyleIdx="0" presStyleCnt="8" custLinFactNeighborX="-90523" custLinFactNeighborY="-137">
        <dgm:presLayoutVars>
          <dgm:chMax val="1"/>
          <dgm:chPref val="1"/>
          <dgm:bulletEnabled val="1"/>
        </dgm:presLayoutVars>
      </dgm:prSet>
      <dgm:spPr/>
    </dgm:pt>
    <dgm:pt modelId="{E481F279-C561-49F4-B9BE-A59A7E92D178}" type="pres">
      <dgm:prSet presAssocID="{77582508-E434-474B-94BD-4B6675D692FE}" presName="Childtext1" presStyleLbl="revTx" presStyleIdx="0" presStyleCnt="4" custLinFactNeighborX="2861" custLinFactNeighborY="2032">
        <dgm:presLayoutVars>
          <dgm:chMax val="0"/>
          <dgm:chPref val="0"/>
          <dgm:bulletEnabled val="1"/>
        </dgm:presLayoutVars>
      </dgm:prSet>
      <dgm:spPr/>
    </dgm:pt>
    <dgm:pt modelId="{D3E35847-8E59-4A80-AAEA-297112B9338C}" type="pres">
      <dgm:prSet presAssocID="{77582508-E434-474B-94BD-4B6675D692FE}" presName="BalanceSpacing" presStyleCnt="0"/>
      <dgm:spPr/>
    </dgm:pt>
    <dgm:pt modelId="{2FBFB2D6-670B-4D6C-9F60-65F979331249}" type="pres">
      <dgm:prSet presAssocID="{77582508-E434-474B-94BD-4B6675D692FE}" presName="BalanceSpacing1" presStyleCnt="0"/>
      <dgm:spPr/>
    </dgm:pt>
    <dgm:pt modelId="{C2759C12-8767-43DA-8244-0D0EE771F97F}" type="pres">
      <dgm:prSet presAssocID="{463E91DC-D6D4-4307-A8A0-1F09E7D792EE}" presName="Accent1Text" presStyleLbl="node1" presStyleIdx="1" presStyleCnt="8" custLinFactNeighborX="-99086" custLinFactNeighborY="43569"/>
      <dgm:spPr/>
    </dgm:pt>
    <dgm:pt modelId="{66E9A5AF-A99A-429A-A9B6-2A7553A67649}" type="pres">
      <dgm:prSet presAssocID="{463E91DC-D6D4-4307-A8A0-1F09E7D792EE}" presName="spaceBetweenRectangles" presStyleCnt="0"/>
      <dgm:spPr/>
    </dgm:pt>
    <dgm:pt modelId="{242DACE7-99F4-4BB6-9A72-9CE5C9418153}" type="pres">
      <dgm:prSet presAssocID="{2E043AA9-5713-46F4-9D71-17556A816749}" presName="composite" presStyleCnt="0"/>
      <dgm:spPr/>
    </dgm:pt>
    <dgm:pt modelId="{92B2B3F2-D34A-469C-A9CA-BFE9CB59E3D5}" type="pres">
      <dgm:prSet presAssocID="{2E043AA9-5713-46F4-9D71-17556A816749}" presName="Parent1" presStyleLbl="node1" presStyleIdx="2" presStyleCnt="8" custLinFactX="-67275" custLinFactNeighborX="-100000" custLinFactNeighborY="61100">
        <dgm:presLayoutVars>
          <dgm:chMax val="1"/>
          <dgm:chPref val="1"/>
          <dgm:bulletEnabled val="1"/>
        </dgm:presLayoutVars>
      </dgm:prSet>
      <dgm:spPr/>
    </dgm:pt>
    <dgm:pt modelId="{CC19D140-D5BA-451D-A98D-18D539E02839}" type="pres">
      <dgm:prSet presAssocID="{2E043AA9-5713-46F4-9D71-17556A816749}" presName="Childtext1" presStyleLbl="revTx" presStyleIdx="1" presStyleCnt="4">
        <dgm:presLayoutVars>
          <dgm:chMax val="0"/>
          <dgm:chPref val="0"/>
          <dgm:bulletEnabled val="1"/>
        </dgm:presLayoutVars>
      </dgm:prSet>
      <dgm:spPr/>
    </dgm:pt>
    <dgm:pt modelId="{61F25C2C-D22A-4D68-90B0-1DAABDBC57CE}" type="pres">
      <dgm:prSet presAssocID="{2E043AA9-5713-46F4-9D71-17556A816749}" presName="BalanceSpacing" presStyleCnt="0"/>
      <dgm:spPr/>
    </dgm:pt>
    <dgm:pt modelId="{852F9201-D7D0-4434-BC4F-1F30249C29BB}" type="pres">
      <dgm:prSet presAssocID="{2E043AA9-5713-46F4-9D71-17556A816749}" presName="BalanceSpacing1" presStyleCnt="0"/>
      <dgm:spPr/>
    </dgm:pt>
    <dgm:pt modelId="{0C05075D-1A9B-41A7-989F-8151B4AFF77D}" type="pres">
      <dgm:prSet presAssocID="{5BFC353F-7DBC-46D6-821E-24BF571EF19D}" presName="Accent1Text" presStyleLbl="node1" presStyleIdx="3" presStyleCnt="8" custLinFactY="33033" custLinFactNeighborX="-84406" custLinFactNeighborY="100000"/>
      <dgm:spPr/>
    </dgm:pt>
    <dgm:pt modelId="{04906F62-BD63-4F9E-8D4D-E17099834C85}" type="pres">
      <dgm:prSet presAssocID="{5BFC353F-7DBC-46D6-821E-24BF571EF19D}" presName="spaceBetweenRectangles" presStyleCnt="0"/>
      <dgm:spPr/>
    </dgm:pt>
    <dgm:pt modelId="{FA92F4A8-227C-4372-BA9C-39D3BAD862D4}" type="pres">
      <dgm:prSet presAssocID="{496FA4D6-2A6C-4D13-A5A7-8FF9C288323B}" presName="composite" presStyleCnt="0"/>
      <dgm:spPr/>
    </dgm:pt>
    <dgm:pt modelId="{AAB71269-FB51-48D5-A4BA-5F320E8F0C70}" type="pres">
      <dgm:prSet presAssocID="{496FA4D6-2A6C-4D13-A5A7-8FF9C288323B}" presName="Parent1" presStyleLbl="node1" presStyleIdx="4" presStyleCnt="8" custLinFactY="-25574" custLinFactNeighborX="26913" custLinFactNeighborY="-100000">
        <dgm:presLayoutVars>
          <dgm:chMax val="1"/>
          <dgm:chPref val="1"/>
          <dgm:bulletEnabled val="1"/>
        </dgm:presLayoutVars>
      </dgm:prSet>
      <dgm:spPr/>
    </dgm:pt>
    <dgm:pt modelId="{50DF3BE0-B956-411F-A9E6-7F7F43C15C9C}" type="pres">
      <dgm:prSet presAssocID="{496FA4D6-2A6C-4D13-A5A7-8FF9C288323B}" presName="Childtext1" presStyleLbl="revTx" presStyleIdx="2" presStyleCnt="4">
        <dgm:presLayoutVars>
          <dgm:chMax val="0"/>
          <dgm:chPref val="0"/>
          <dgm:bulletEnabled val="1"/>
        </dgm:presLayoutVars>
      </dgm:prSet>
      <dgm:spPr/>
    </dgm:pt>
    <dgm:pt modelId="{FAB0D935-9B78-4834-BB64-BD8E8A844252}" type="pres">
      <dgm:prSet presAssocID="{496FA4D6-2A6C-4D13-A5A7-8FF9C288323B}" presName="BalanceSpacing" presStyleCnt="0"/>
      <dgm:spPr/>
    </dgm:pt>
    <dgm:pt modelId="{E69882B0-48C5-405C-90AF-349597C94843}" type="pres">
      <dgm:prSet presAssocID="{496FA4D6-2A6C-4D13-A5A7-8FF9C288323B}" presName="BalanceSpacing1" presStyleCnt="0"/>
      <dgm:spPr/>
    </dgm:pt>
    <dgm:pt modelId="{28D5B6C1-3388-4454-BD53-E4F5058B2A96}" type="pres">
      <dgm:prSet presAssocID="{FAAE5B9C-E0B4-4A07-9754-1E380F882262}" presName="Accent1Text" presStyleLbl="node1" presStyleIdx="5" presStyleCnt="8" custLinFactNeighborX="-35475" custLinFactNeighborY="46828"/>
      <dgm:spPr/>
    </dgm:pt>
    <dgm:pt modelId="{37B412DE-1E4D-4B70-B080-A09CF7983F13}" type="pres">
      <dgm:prSet presAssocID="{FAAE5B9C-E0B4-4A07-9754-1E380F882262}" presName="spaceBetweenRectangles" presStyleCnt="0"/>
      <dgm:spPr/>
    </dgm:pt>
    <dgm:pt modelId="{7C74F1E5-506C-4961-A3C2-4F1BD4E9F136}" type="pres">
      <dgm:prSet presAssocID="{7AB45F4B-292E-4B11-A80E-5F8D56C0970D}" presName="composite" presStyleCnt="0"/>
      <dgm:spPr/>
    </dgm:pt>
    <dgm:pt modelId="{538D8935-F37A-48AC-857F-CA49FC8A1690}" type="pres">
      <dgm:prSet presAssocID="{7AB45F4B-292E-4B11-A80E-5F8D56C0970D}" presName="Parent1" presStyleLbl="node1" presStyleIdx="6" presStyleCnt="8" custLinFactY="-44530" custLinFactNeighborX="-35161" custLinFactNeighborY="-100000">
        <dgm:presLayoutVars>
          <dgm:chMax val="1"/>
          <dgm:chPref val="1"/>
          <dgm:bulletEnabled val="1"/>
        </dgm:presLayoutVars>
      </dgm:prSet>
      <dgm:spPr/>
    </dgm:pt>
    <dgm:pt modelId="{24660C33-D50E-4B1E-AD0B-1B3235C20F50}" type="pres">
      <dgm:prSet presAssocID="{7AB45F4B-292E-4B11-A80E-5F8D56C0970D}" presName="Childtext1" presStyleLbl="revTx" presStyleIdx="3" presStyleCnt="4">
        <dgm:presLayoutVars>
          <dgm:chMax val="0"/>
          <dgm:chPref val="0"/>
          <dgm:bulletEnabled val="1"/>
        </dgm:presLayoutVars>
      </dgm:prSet>
      <dgm:spPr/>
    </dgm:pt>
    <dgm:pt modelId="{C0B7C8C1-4595-440D-9E39-C0013E4D5208}" type="pres">
      <dgm:prSet presAssocID="{7AB45F4B-292E-4B11-A80E-5F8D56C0970D}" presName="BalanceSpacing" presStyleCnt="0"/>
      <dgm:spPr/>
    </dgm:pt>
    <dgm:pt modelId="{6E3517A1-DB1D-4FEF-9F0C-51939B658776}" type="pres">
      <dgm:prSet presAssocID="{7AB45F4B-292E-4B11-A80E-5F8D56C0970D}" presName="BalanceSpacing1" presStyleCnt="0"/>
      <dgm:spPr/>
    </dgm:pt>
    <dgm:pt modelId="{B890DA02-38EF-42F0-AFB3-E6BD99FBC529}" type="pres">
      <dgm:prSet presAssocID="{CA44E444-435F-4AC5-93B7-F7CF7B8ECE1C}" presName="Accent1Text" presStyleLbl="node1" presStyleIdx="7" presStyleCnt="8" custLinFactY="-9619" custLinFactNeighborX="-5080" custLinFactNeighborY="-100000"/>
      <dgm:spPr/>
    </dgm:pt>
  </dgm:ptLst>
  <dgm:cxnLst>
    <dgm:cxn modelId="{F41D0D2C-9658-41E5-B925-ABE8A640CD26}" type="presOf" srcId="{CA44E444-435F-4AC5-93B7-F7CF7B8ECE1C}" destId="{B890DA02-38EF-42F0-AFB3-E6BD99FBC529}" srcOrd="0" destOrd="0" presId="urn:microsoft.com/office/officeart/2008/layout/AlternatingHexagons"/>
    <dgm:cxn modelId="{BB2D2EBD-F47A-4E5F-9942-09278310D02A}" type="presOf" srcId="{347DB75A-C762-4B98-8E57-0F663774CC2F}" destId="{77DAFF02-FD47-4711-97FB-49AEDA35F381}" srcOrd="0" destOrd="0" presId="urn:microsoft.com/office/officeart/2008/layout/AlternatingHexagons"/>
    <dgm:cxn modelId="{3FDFAB7B-CD87-465B-885D-930E9AD02C14}" type="presOf" srcId="{5BFC353F-7DBC-46D6-821E-24BF571EF19D}" destId="{0C05075D-1A9B-41A7-989F-8151B4AFF77D}" srcOrd="0" destOrd="0" presId="urn:microsoft.com/office/officeart/2008/layout/AlternatingHexagons"/>
    <dgm:cxn modelId="{6C998CC1-869B-43F8-AD59-D2CE7D37AE6D}" type="presOf" srcId="{FAAE5B9C-E0B4-4A07-9754-1E380F882262}" destId="{28D5B6C1-3388-4454-BD53-E4F5058B2A96}" srcOrd="0" destOrd="0" presId="urn:microsoft.com/office/officeart/2008/layout/AlternatingHexagons"/>
    <dgm:cxn modelId="{98180855-0C49-4F45-A90D-9446E3770AF3}" srcId="{347DB75A-C762-4B98-8E57-0F663774CC2F}" destId="{2E043AA9-5713-46F4-9D71-17556A816749}" srcOrd="1" destOrd="0" parTransId="{37D0CA8F-736F-4BF1-B9B8-4387C7D3E9DB}" sibTransId="{5BFC353F-7DBC-46D6-821E-24BF571EF19D}"/>
    <dgm:cxn modelId="{72059198-F66D-42CD-9C6A-58B0F84E2E99}" srcId="{347DB75A-C762-4B98-8E57-0F663774CC2F}" destId="{7AB45F4B-292E-4B11-A80E-5F8D56C0970D}" srcOrd="3" destOrd="0" parTransId="{AAA44445-5D03-49D5-86F8-01175B50D8FA}" sibTransId="{CA44E444-435F-4AC5-93B7-F7CF7B8ECE1C}"/>
    <dgm:cxn modelId="{11EE1FB9-C402-4368-B0EF-999EA6416FCB}" srcId="{347DB75A-C762-4B98-8E57-0F663774CC2F}" destId="{77582508-E434-474B-94BD-4B6675D692FE}" srcOrd="0" destOrd="0" parTransId="{739EF8E1-FF1B-428A-B73F-963A0C5319DA}" sibTransId="{463E91DC-D6D4-4307-A8A0-1F09E7D792EE}"/>
    <dgm:cxn modelId="{1CE71662-067D-4CA9-9A4C-C46CC4AA181A}" type="presOf" srcId="{7AB45F4B-292E-4B11-A80E-5F8D56C0970D}" destId="{538D8935-F37A-48AC-857F-CA49FC8A1690}" srcOrd="0" destOrd="0" presId="urn:microsoft.com/office/officeart/2008/layout/AlternatingHexagons"/>
    <dgm:cxn modelId="{9BA3F497-5209-4247-B3D4-4DE4A93DD063}" type="presOf" srcId="{463E91DC-D6D4-4307-A8A0-1F09E7D792EE}" destId="{C2759C12-8767-43DA-8244-0D0EE771F97F}" srcOrd="0" destOrd="0" presId="urn:microsoft.com/office/officeart/2008/layout/AlternatingHexagons"/>
    <dgm:cxn modelId="{1EDEAB0E-53EF-461C-9744-CF360699162C}" srcId="{347DB75A-C762-4B98-8E57-0F663774CC2F}" destId="{496FA4D6-2A6C-4D13-A5A7-8FF9C288323B}" srcOrd="2" destOrd="0" parTransId="{EDB2F33D-B824-4A62-86DE-AFCCDBD03235}" sibTransId="{FAAE5B9C-E0B4-4A07-9754-1E380F882262}"/>
    <dgm:cxn modelId="{130E1806-4524-4F14-9539-A70236D6EE4B}" type="presOf" srcId="{77582508-E434-474B-94BD-4B6675D692FE}" destId="{32B5E313-9A1E-451C-A27E-B1E0E953B89C}" srcOrd="0" destOrd="0" presId="urn:microsoft.com/office/officeart/2008/layout/AlternatingHexagons"/>
    <dgm:cxn modelId="{ED670A7E-6D29-490E-AC57-2BA2D8C0E62C}" type="presOf" srcId="{2E043AA9-5713-46F4-9D71-17556A816749}" destId="{92B2B3F2-D34A-469C-A9CA-BFE9CB59E3D5}" srcOrd="0" destOrd="0" presId="urn:microsoft.com/office/officeart/2008/layout/AlternatingHexagons"/>
    <dgm:cxn modelId="{94BBD1F5-A51B-45F5-97A1-091A0BB29D04}" type="presOf" srcId="{496FA4D6-2A6C-4D13-A5A7-8FF9C288323B}" destId="{AAB71269-FB51-48D5-A4BA-5F320E8F0C70}" srcOrd="0" destOrd="0" presId="urn:microsoft.com/office/officeart/2008/layout/AlternatingHexagons"/>
    <dgm:cxn modelId="{53C491E3-D40A-44CE-B8E4-858B0A41207A}" type="presParOf" srcId="{77DAFF02-FD47-4711-97FB-49AEDA35F381}" destId="{5C16C9B1-76FF-49EA-A511-3FAB2970345C}" srcOrd="0" destOrd="0" presId="urn:microsoft.com/office/officeart/2008/layout/AlternatingHexagons"/>
    <dgm:cxn modelId="{0E211623-1B11-4DB5-AEF6-08AD7734B843}" type="presParOf" srcId="{5C16C9B1-76FF-49EA-A511-3FAB2970345C}" destId="{32B5E313-9A1E-451C-A27E-B1E0E953B89C}" srcOrd="0" destOrd="0" presId="urn:microsoft.com/office/officeart/2008/layout/AlternatingHexagons"/>
    <dgm:cxn modelId="{85B4BDBA-8669-4996-9798-7C6F20A33579}" type="presParOf" srcId="{5C16C9B1-76FF-49EA-A511-3FAB2970345C}" destId="{E481F279-C561-49F4-B9BE-A59A7E92D178}" srcOrd="1" destOrd="0" presId="urn:microsoft.com/office/officeart/2008/layout/AlternatingHexagons"/>
    <dgm:cxn modelId="{0ADBDA57-4B8F-4EAD-B1A4-C448D8ECB44F}" type="presParOf" srcId="{5C16C9B1-76FF-49EA-A511-3FAB2970345C}" destId="{D3E35847-8E59-4A80-AAEA-297112B9338C}" srcOrd="2" destOrd="0" presId="urn:microsoft.com/office/officeart/2008/layout/AlternatingHexagons"/>
    <dgm:cxn modelId="{4F0CE314-3269-4358-8431-8E7149684F9C}" type="presParOf" srcId="{5C16C9B1-76FF-49EA-A511-3FAB2970345C}" destId="{2FBFB2D6-670B-4D6C-9F60-65F979331249}" srcOrd="3" destOrd="0" presId="urn:microsoft.com/office/officeart/2008/layout/AlternatingHexagons"/>
    <dgm:cxn modelId="{F4CA8A39-9397-4A02-8401-53C2A379E9BC}" type="presParOf" srcId="{5C16C9B1-76FF-49EA-A511-3FAB2970345C}" destId="{C2759C12-8767-43DA-8244-0D0EE771F97F}" srcOrd="4" destOrd="0" presId="urn:microsoft.com/office/officeart/2008/layout/AlternatingHexagons"/>
    <dgm:cxn modelId="{FAC58672-051F-4A20-A378-4A7DC44CA81C}" type="presParOf" srcId="{77DAFF02-FD47-4711-97FB-49AEDA35F381}" destId="{66E9A5AF-A99A-429A-A9B6-2A7553A67649}" srcOrd="1" destOrd="0" presId="urn:microsoft.com/office/officeart/2008/layout/AlternatingHexagons"/>
    <dgm:cxn modelId="{66F7AE85-CF34-4B15-AB94-58C8D68D25E4}" type="presParOf" srcId="{77DAFF02-FD47-4711-97FB-49AEDA35F381}" destId="{242DACE7-99F4-4BB6-9A72-9CE5C9418153}" srcOrd="2" destOrd="0" presId="urn:microsoft.com/office/officeart/2008/layout/AlternatingHexagons"/>
    <dgm:cxn modelId="{968AA0AA-E3D4-4C84-94F6-269EDC6D1D04}" type="presParOf" srcId="{242DACE7-99F4-4BB6-9A72-9CE5C9418153}" destId="{92B2B3F2-D34A-469C-A9CA-BFE9CB59E3D5}" srcOrd="0" destOrd="0" presId="urn:microsoft.com/office/officeart/2008/layout/AlternatingHexagons"/>
    <dgm:cxn modelId="{00437890-50AA-4624-9649-DF6D436445B5}" type="presParOf" srcId="{242DACE7-99F4-4BB6-9A72-9CE5C9418153}" destId="{CC19D140-D5BA-451D-A98D-18D539E02839}" srcOrd="1" destOrd="0" presId="urn:microsoft.com/office/officeart/2008/layout/AlternatingHexagons"/>
    <dgm:cxn modelId="{2AA0EE4A-29B5-4A12-8DC5-89870BD45FC7}" type="presParOf" srcId="{242DACE7-99F4-4BB6-9A72-9CE5C9418153}" destId="{61F25C2C-D22A-4D68-90B0-1DAABDBC57CE}" srcOrd="2" destOrd="0" presId="urn:microsoft.com/office/officeart/2008/layout/AlternatingHexagons"/>
    <dgm:cxn modelId="{200F9833-7BFE-4831-B218-6E448C223FCE}" type="presParOf" srcId="{242DACE7-99F4-4BB6-9A72-9CE5C9418153}" destId="{852F9201-D7D0-4434-BC4F-1F30249C29BB}" srcOrd="3" destOrd="0" presId="urn:microsoft.com/office/officeart/2008/layout/AlternatingHexagons"/>
    <dgm:cxn modelId="{EC5CEAAC-6168-4789-A459-6F0597264A52}" type="presParOf" srcId="{242DACE7-99F4-4BB6-9A72-9CE5C9418153}" destId="{0C05075D-1A9B-41A7-989F-8151B4AFF77D}" srcOrd="4" destOrd="0" presId="urn:microsoft.com/office/officeart/2008/layout/AlternatingHexagons"/>
    <dgm:cxn modelId="{DA78B506-4523-4CB9-BF43-269964FB61F9}" type="presParOf" srcId="{77DAFF02-FD47-4711-97FB-49AEDA35F381}" destId="{04906F62-BD63-4F9E-8D4D-E17099834C85}" srcOrd="3" destOrd="0" presId="urn:microsoft.com/office/officeart/2008/layout/AlternatingHexagons"/>
    <dgm:cxn modelId="{1020B2D6-2F9E-4ED1-A499-2C27417FEB5C}" type="presParOf" srcId="{77DAFF02-FD47-4711-97FB-49AEDA35F381}" destId="{FA92F4A8-227C-4372-BA9C-39D3BAD862D4}" srcOrd="4" destOrd="0" presId="urn:microsoft.com/office/officeart/2008/layout/AlternatingHexagons"/>
    <dgm:cxn modelId="{9BC9729C-95CF-4FF2-903D-9E05A32E68F6}" type="presParOf" srcId="{FA92F4A8-227C-4372-BA9C-39D3BAD862D4}" destId="{AAB71269-FB51-48D5-A4BA-5F320E8F0C70}" srcOrd="0" destOrd="0" presId="urn:microsoft.com/office/officeart/2008/layout/AlternatingHexagons"/>
    <dgm:cxn modelId="{323FA0B5-BC3C-4010-B55A-B3D6B3BF6BCE}" type="presParOf" srcId="{FA92F4A8-227C-4372-BA9C-39D3BAD862D4}" destId="{50DF3BE0-B956-411F-A9E6-7F7F43C15C9C}" srcOrd="1" destOrd="0" presId="urn:microsoft.com/office/officeart/2008/layout/AlternatingHexagons"/>
    <dgm:cxn modelId="{051796F6-107B-4842-B781-1B39B6654028}" type="presParOf" srcId="{FA92F4A8-227C-4372-BA9C-39D3BAD862D4}" destId="{FAB0D935-9B78-4834-BB64-BD8E8A844252}" srcOrd="2" destOrd="0" presId="urn:microsoft.com/office/officeart/2008/layout/AlternatingHexagons"/>
    <dgm:cxn modelId="{859E110A-42B5-468F-8577-378EA14FABFA}" type="presParOf" srcId="{FA92F4A8-227C-4372-BA9C-39D3BAD862D4}" destId="{E69882B0-48C5-405C-90AF-349597C94843}" srcOrd="3" destOrd="0" presId="urn:microsoft.com/office/officeart/2008/layout/AlternatingHexagons"/>
    <dgm:cxn modelId="{177AB1C4-B101-4704-851F-B4036FFE8DB1}" type="presParOf" srcId="{FA92F4A8-227C-4372-BA9C-39D3BAD862D4}" destId="{28D5B6C1-3388-4454-BD53-E4F5058B2A96}" srcOrd="4" destOrd="0" presId="urn:microsoft.com/office/officeart/2008/layout/AlternatingHexagons"/>
    <dgm:cxn modelId="{3B664D10-8273-4863-A8BA-7E04238BE761}" type="presParOf" srcId="{77DAFF02-FD47-4711-97FB-49AEDA35F381}" destId="{37B412DE-1E4D-4B70-B080-A09CF7983F13}" srcOrd="5" destOrd="0" presId="urn:microsoft.com/office/officeart/2008/layout/AlternatingHexagons"/>
    <dgm:cxn modelId="{5DC7E188-F8EF-4F31-9DA4-9D62F9C31DCD}" type="presParOf" srcId="{77DAFF02-FD47-4711-97FB-49AEDA35F381}" destId="{7C74F1E5-506C-4961-A3C2-4F1BD4E9F136}" srcOrd="6" destOrd="0" presId="urn:microsoft.com/office/officeart/2008/layout/AlternatingHexagons"/>
    <dgm:cxn modelId="{4A92DC42-80B6-4245-95A4-B4395B2C1313}" type="presParOf" srcId="{7C74F1E5-506C-4961-A3C2-4F1BD4E9F136}" destId="{538D8935-F37A-48AC-857F-CA49FC8A1690}" srcOrd="0" destOrd="0" presId="urn:microsoft.com/office/officeart/2008/layout/AlternatingHexagons"/>
    <dgm:cxn modelId="{B1E979B0-6CE8-4017-A162-BB8D256D6710}" type="presParOf" srcId="{7C74F1E5-506C-4961-A3C2-4F1BD4E9F136}" destId="{24660C33-D50E-4B1E-AD0B-1B3235C20F50}" srcOrd="1" destOrd="0" presId="urn:microsoft.com/office/officeart/2008/layout/AlternatingHexagons"/>
    <dgm:cxn modelId="{BA175B21-886E-4B3E-B04E-D2560978C4DE}" type="presParOf" srcId="{7C74F1E5-506C-4961-A3C2-4F1BD4E9F136}" destId="{C0B7C8C1-4595-440D-9E39-C0013E4D5208}" srcOrd="2" destOrd="0" presId="urn:microsoft.com/office/officeart/2008/layout/AlternatingHexagons"/>
    <dgm:cxn modelId="{75AE2899-5BC9-4254-8F64-A618E6D3DA90}" type="presParOf" srcId="{7C74F1E5-506C-4961-A3C2-4F1BD4E9F136}" destId="{6E3517A1-DB1D-4FEF-9F0C-51939B658776}" srcOrd="3" destOrd="0" presId="urn:microsoft.com/office/officeart/2008/layout/AlternatingHexagons"/>
    <dgm:cxn modelId="{3A3537E9-F440-48E7-9CBF-F9BF201F7C36}" type="presParOf" srcId="{7C74F1E5-506C-4961-A3C2-4F1BD4E9F136}" destId="{B890DA02-38EF-42F0-AFB3-E6BD99FBC529}" srcOrd="4" destOrd="0" presId="urn:microsoft.com/office/officeart/2008/layout/AlternatingHexagon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B5E313-9A1E-451C-A27E-B1E0E953B89C}">
      <dsp:nvSpPr>
        <dsp:cNvPr id="0" name=""/>
        <dsp:cNvSpPr/>
      </dsp:nvSpPr>
      <dsp:spPr>
        <a:xfrm rot="5400000">
          <a:off x="2196441" y="79530"/>
          <a:ext cx="1210127" cy="1052810"/>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I. Giới thiệu chung</a:t>
          </a:r>
        </a:p>
      </dsp:txBody>
      <dsp:txXfrm rot="-5400000">
        <a:off x="2439162" y="189450"/>
        <a:ext cx="724684" cy="832971"/>
      </dsp:txXfrm>
    </dsp:sp>
    <dsp:sp modelId="{E481F279-C561-49F4-B9BE-A59A7E92D178}">
      <dsp:nvSpPr>
        <dsp:cNvPr id="0" name=""/>
        <dsp:cNvSpPr/>
      </dsp:nvSpPr>
      <dsp:spPr>
        <a:xfrm>
          <a:off x="4351530" y="259308"/>
          <a:ext cx="1350501" cy="726076"/>
        </a:xfrm>
        <a:prstGeom prst="rect">
          <a:avLst/>
        </a:prstGeom>
        <a:noFill/>
        <a:ln>
          <a:noFill/>
        </a:ln>
        <a:effectLst/>
      </dsp:spPr>
      <dsp:style>
        <a:lnRef idx="0">
          <a:scrgbClr r="0" g="0" b="0"/>
        </a:lnRef>
        <a:fillRef idx="0">
          <a:scrgbClr r="0" g="0" b="0"/>
        </a:fillRef>
        <a:effectRef idx="0">
          <a:scrgbClr r="0" g="0" b="0"/>
        </a:effectRef>
        <a:fontRef idx="minor"/>
      </dsp:style>
    </dsp:sp>
    <dsp:sp modelId="{C2759C12-8767-43DA-8244-0D0EE771F97F}">
      <dsp:nvSpPr>
        <dsp:cNvPr id="0" name=""/>
        <dsp:cNvSpPr/>
      </dsp:nvSpPr>
      <dsp:spPr>
        <a:xfrm rot="5400000">
          <a:off x="969253" y="608428"/>
          <a:ext cx="1210127" cy="1052810"/>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VII. Kiểm thử</a:t>
          </a:r>
        </a:p>
      </dsp:txBody>
      <dsp:txXfrm rot="-5400000">
        <a:off x="1211974" y="718348"/>
        <a:ext cx="724684" cy="832971"/>
      </dsp:txXfrm>
    </dsp:sp>
    <dsp:sp modelId="{92B2B3F2-D34A-469C-A9CA-BFE9CB59E3D5}">
      <dsp:nvSpPr>
        <dsp:cNvPr id="0" name=""/>
        <dsp:cNvSpPr/>
      </dsp:nvSpPr>
      <dsp:spPr>
        <a:xfrm rot="5400000">
          <a:off x="817691" y="1847731"/>
          <a:ext cx="1210127" cy="1052810"/>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VI. Thiết kế giao diện</a:t>
          </a:r>
        </a:p>
      </dsp:txBody>
      <dsp:txXfrm rot="-5400000">
        <a:off x="1060412" y="1957651"/>
        <a:ext cx="724684" cy="832971"/>
      </dsp:txXfrm>
    </dsp:sp>
    <dsp:sp modelId="{CC19D140-D5BA-451D-A98D-18D539E02839}">
      <dsp:nvSpPr>
        <dsp:cNvPr id="0" name=""/>
        <dsp:cNvSpPr/>
      </dsp:nvSpPr>
      <dsp:spPr>
        <a:xfrm>
          <a:off x="1306937" y="1271710"/>
          <a:ext cx="1306937" cy="726076"/>
        </a:xfrm>
        <a:prstGeom prst="rect">
          <a:avLst/>
        </a:prstGeom>
        <a:noFill/>
        <a:ln>
          <a:noFill/>
        </a:ln>
        <a:effectLst/>
      </dsp:spPr>
      <dsp:style>
        <a:lnRef idx="0">
          <a:scrgbClr r="0" g="0" b="0"/>
        </a:lnRef>
        <a:fillRef idx="0">
          <a:scrgbClr r="0" g="0" b="0"/>
        </a:fillRef>
        <a:effectRef idx="0">
          <a:scrgbClr r="0" g="0" b="0"/>
        </a:effectRef>
        <a:fontRef idx="minor"/>
      </dsp:style>
    </dsp:sp>
    <dsp:sp modelId="{0C05075D-1A9B-41A7-989F-8151B4AFF77D}">
      <dsp:nvSpPr>
        <dsp:cNvPr id="0" name=""/>
        <dsp:cNvSpPr/>
      </dsp:nvSpPr>
      <dsp:spPr>
        <a:xfrm rot="5400000">
          <a:off x="2827180" y="2718212"/>
          <a:ext cx="1210127" cy="1052810"/>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IV. Các biểu đồ</a:t>
          </a:r>
        </a:p>
      </dsp:txBody>
      <dsp:txXfrm rot="-5400000">
        <a:off x="3069901" y="2828132"/>
        <a:ext cx="724684" cy="832971"/>
      </dsp:txXfrm>
    </dsp:sp>
    <dsp:sp modelId="{AAB71269-FB51-48D5-A4BA-5F320E8F0C70}">
      <dsp:nvSpPr>
        <dsp:cNvPr id="0" name=""/>
        <dsp:cNvSpPr/>
      </dsp:nvSpPr>
      <dsp:spPr>
        <a:xfrm rot="5400000">
          <a:off x="3432819" y="615894"/>
          <a:ext cx="1210127" cy="1052810"/>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II. Tổng quan hệ thống</a:t>
          </a:r>
        </a:p>
      </dsp:txBody>
      <dsp:txXfrm rot="-5400000">
        <a:off x="3675540" y="725814"/>
        <a:ext cx="724684" cy="832971"/>
      </dsp:txXfrm>
    </dsp:sp>
    <dsp:sp modelId="{50DF3BE0-B956-411F-A9E6-7F7F43C15C9C}">
      <dsp:nvSpPr>
        <dsp:cNvPr id="0" name=""/>
        <dsp:cNvSpPr/>
      </dsp:nvSpPr>
      <dsp:spPr>
        <a:xfrm>
          <a:off x="4312892" y="2298866"/>
          <a:ext cx="1350501" cy="726076"/>
        </a:xfrm>
        <a:prstGeom prst="rect">
          <a:avLst/>
        </a:prstGeom>
        <a:noFill/>
        <a:ln>
          <a:noFill/>
        </a:ln>
        <a:effectLst/>
      </dsp:spPr>
      <dsp:style>
        <a:lnRef idx="0">
          <a:scrgbClr r="0" g="0" b="0"/>
        </a:lnRef>
        <a:fillRef idx="0">
          <a:scrgbClr r="0" g="0" b="0"/>
        </a:fillRef>
        <a:effectRef idx="0">
          <a:scrgbClr r="0" g="0" b="0"/>
        </a:effectRef>
        <a:fontRef idx="minor"/>
      </dsp:style>
    </dsp:sp>
    <dsp:sp modelId="{28D5B6C1-3388-4454-BD53-E4F5058B2A96}">
      <dsp:nvSpPr>
        <dsp:cNvPr id="0" name=""/>
        <dsp:cNvSpPr/>
      </dsp:nvSpPr>
      <dsp:spPr>
        <a:xfrm rot="5400000">
          <a:off x="1638956" y="2702177"/>
          <a:ext cx="1210127" cy="1052810"/>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V. Thiết kế dữ liệu</a:t>
          </a:r>
        </a:p>
      </dsp:txBody>
      <dsp:txXfrm rot="-5400000">
        <a:off x="1881677" y="2812097"/>
        <a:ext cx="724684" cy="832971"/>
      </dsp:txXfrm>
    </dsp:sp>
    <dsp:sp modelId="{538D8935-F37A-48AC-857F-CA49FC8A1690}">
      <dsp:nvSpPr>
        <dsp:cNvPr id="0" name=""/>
        <dsp:cNvSpPr/>
      </dsp:nvSpPr>
      <dsp:spPr>
        <a:xfrm rot="5400000">
          <a:off x="2208602" y="1413658"/>
          <a:ext cx="1210127" cy="1052810"/>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Hệ thống giới thiệu và bán sách</a:t>
          </a:r>
        </a:p>
      </dsp:txBody>
      <dsp:txXfrm rot="-5400000">
        <a:off x="2451323" y="1523578"/>
        <a:ext cx="724684" cy="832971"/>
      </dsp:txXfrm>
    </dsp:sp>
    <dsp:sp modelId="{24660C33-D50E-4B1E-AD0B-1B3235C20F50}">
      <dsp:nvSpPr>
        <dsp:cNvPr id="0" name=""/>
        <dsp:cNvSpPr/>
      </dsp:nvSpPr>
      <dsp:spPr>
        <a:xfrm>
          <a:off x="1306937" y="3326022"/>
          <a:ext cx="1306937" cy="726076"/>
        </a:xfrm>
        <a:prstGeom prst="rect">
          <a:avLst/>
        </a:prstGeom>
        <a:noFill/>
        <a:ln>
          <a:noFill/>
        </a:ln>
        <a:effectLst/>
      </dsp:spPr>
      <dsp:style>
        <a:lnRef idx="0">
          <a:scrgbClr r="0" g="0" b="0"/>
        </a:lnRef>
        <a:fillRef idx="0">
          <a:scrgbClr r="0" g="0" b="0"/>
        </a:fillRef>
        <a:effectRef idx="0">
          <a:scrgbClr r="0" g="0" b="0"/>
        </a:effectRef>
        <a:fontRef idx="minor"/>
      </dsp:style>
    </dsp:sp>
    <dsp:sp modelId="{B890DA02-38EF-42F0-AFB3-E6BD99FBC529}">
      <dsp:nvSpPr>
        <dsp:cNvPr id="0" name=""/>
        <dsp:cNvSpPr/>
      </dsp:nvSpPr>
      <dsp:spPr>
        <a:xfrm rot="5400000">
          <a:off x="3662333" y="1836126"/>
          <a:ext cx="1210127" cy="1052810"/>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III. Danh sách đặc tả yêu cầu chức năng</a:t>
          </a:r>
        </a:p>
      </dsp:txBody>
      <dsp:txXfrm rot="-5400000">
        <a:off x="3905054" y="1946046"/>
        <a:ext cx="724684" cy="832971"/>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B34AEF-5253-4C7C-8308-D2F50E48F55C}" type="datetimeFigureOut">
              <a:rPr lang="en-US" smtClean="0"/>
              <a:t>10/8/2022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D5BFE7-F3DC-4D2B-8177-FFA7483BBF34}" type="slidenum">
              <a:rPr lang="en-US" smtClean="0"/>
              <a:t>‹#›</a:t>
            </a:fld>
            <a:endParaRPr lang="en-US"/>
          </a:p>
        </p:txBody>
      </p:sp>
    </p:spTree>
    <p:extLst>
      <p:ext uri="{BB962C8B-B14F-4D97-AF65-F5344CB8AC3E}">
        <p14:creationId xmlns:p14="http://schemas.microsoft.com/office/powerpoint/2010/main" val="20087083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C5DAF-E163-4CEB-A6BC-218A61322C16}" type="datetimeFigureOut">
              <a:rPr lang="en-US" smtClean="0"/>
              <a:t>10/8/2022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D0C256-E677-4681-984D-C03E4A440090}" type="slidenum">
              <a:rPr lang="en-US" smtClean="0"/>
              <a:t>‹#›</a:t>
            </a:fld>
            <a:endParaRPr lang="en-US"/>
          </a:p>
        </p:txBody>
      </p:sp>
    </p:spTree>
    <p:extLst>
      <p:ext uri="{BB962C8B-B14F-4D97-AF65-F5344CB8AC3E}">
        <p14:creationId xmlns:p14="http://schemas.microsoft.com/office/powerpoint/2010/main" val="18220109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2D0C256-E677-4681-984D-C03E4A440090}" type="slidenum">
              <a:rPr lang="en-US" smtClean="0"/>
              <a:t>1</a:t>
            </a:fld>
            <a:endParaRPr lang="en-US"/>
          </a:p>
        </p:txBody>
      </p:sp>
    </p:spTree>
    <p:extLst>
      <p:ext uri="{BB962C8B-B14F-4D97-AF65-F5344CB8AC3E}">
        <p14:creationId xmlns:p14="http://schemas.microsoft.com/office/powerpoint/2010/main" val="3924447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2D0C256-E677-4681-984D-C03E4A440090}" type="slidenum">
              <a:rPr lang="en-US" smtClean="0"/>
              <a:t>2</a:t>
            </a:fld>
            <a:endParaRPr lang="en-US"/>
          </a:p>
        </p:txBody>
      </p:sp>
    </p:spTree>
    <p:extLst>
      <p:ext uri="{BB962C8B-B14F-4D97-AF65-F5344CB8AC3E}">
        <p14:creationId xmlns:p14="http://schemas.microsoft.com/office/powerpoint/2010/main" val="3388783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D54DB5-673A-4636-AFF8-29F335A6FA62}" type="datetime1">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AC83B04-5E66-4FA1-B8A2-3DE2FE9F2B0A}" type="datetime1">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DD4BEF-E0EF-4D96-AD2E-5DBA9A703E4F}" type="datetime1">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8A51AD9F-8A28-4BAA-9B78-8DE2DFAAA292}" type="datetime1">
              <a:rPr lang="en-US" smtClean="0"/>
              <a:t>10/8/2022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1F0DB61A-BF95-4706-82B9-A7946B2837B7}" type="datetime1">
              <a:rPr lang="en-US" smtClean="0"/>
              <a:t>10/8/2022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D8D10EF8-D638-4CE9-AC6C-93AF8BD5E0EC}" type="datetime1">
              <a:rPr lang="en-US" smtClean="0"/>
              <a:t>10/8/2022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88B057-60AF-4915-A136-84FCD3E9BF71}" type="datetime1">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8A16F0-5D5D-4514-BFF9-33A3DBB98C88}" type="datetime1">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B4F194-0CCC-466A-9E2C-F5AD4F8D9A71}" type="datetime1">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308A1F-2323-4505-B5C9-51623BDDACBF}" type="datetime1">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51F2F1-94D6-43EF-BCC3-37286E99D9C9}" type="datetime1">
              <a:rPr lang="en-US" smtClean="0"/>
              <a:t>10/8/2022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B1D0F9-EA2D-4D57-8B45-483E3BFEBAA6}" type="datetime1">
              <a:rPr lang="en-US" smtClean="0"/>
              <a:t>10/8/2022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4C4AAE-58DC-4723-98C0-BEBE437A4D1F}" type="datetime1">
              <a:rPr lang="en-US" smtClean="0"/>
              <a:t>10/8/2022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1EF59C-3C04-4F1A-9D04-3E886595A741}" type="datetime1">
              <a:rPr lang="en-US" smtClean="0"/>
              <a:t>10/8/2022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EC6D736-7BFD-4FC8-BBB7-87AFB0FFDCE9}" type="datetime1">
              <a:rPr lang="en-US" smtClean="0"/>
              <a:t>10/8/2022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6B6E6B1-62AB-4B3D-87FF-F7D5BB21D0E2}" type="datetime1">
              <a:rPr lang="en-US" smtClean="0"/>
              <a:t>10/8/2022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B34A952-EE9C-4D4A-AA2F-052B208ABA61}" type="datetime1">
              <a:rPr lang="en-US" smtClean="0"/>
              <a:t>10/8/2022</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gif"/></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gi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gif"/></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gif"/></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gif"/></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1.JP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2.JP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3.JP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4.JP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5.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6.JP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7.JP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8.JP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9.JP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0.JP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1.JP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2.JP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3.JP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5.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gif"/></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8.JP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9.JP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40.JP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41.JP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jp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gi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66682" y="759854"/>
            <a:ext cx="184731" cy="369332"/>
          </a:xfrm>
          <a:prstGeom prst="rect">
            <a:avLst/>
          </a:prstGeom>
          <a:noFill/>
        </p:spPr>
        <p:txBody>
          <a:bodyPr wrap="none" rtlCol="0">
            <a:spAutoFit/>
          </a:bodyPr>
          <a:lstStyle/>
          <a:p>
            <a:endParaRPr lang="en-US" dirty="0"/>
          </a:p>
        </p:txBody>
      </p:sp>
      <p:pic>
        <p:nvPicPr>
          <p:cNvPr id="7" name="Picture 6" descr="aptechlogoww"/>
          <p:cNvPicPr/>
          <p:nvPr/>
        </p:nvPicPr>
        <p:blipFill>
          <a:blip r:embed="rId3">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4">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3498227" y="1129186"/>
            <a:ext cx="6096000" cy="661207"/>
          </a:xfrm>
          <a:prstGeom prst="rect">
            <a:avLst/>
          </a:prstGeom>
        </p:spPr>
        <p:txBody>
          <a:bodyPr>
            <a:spAutoFit/>
          </a:bodyPr>
          <a:lstStyle/>
          <a:p>
            <a:pPr algn="ctr">
              <a:lnSpc>
                <a:spcPct val="150000"/>
              </a:lnSpc>
              <a:spcAft>
                <a:spcPts val="0"/>
              </a:spcAft>
            </a:pPr>
            <a:r>
              <a:rPr lang="vi-VN" sz="2800" b="1">
                <a:solidFill>
                  <a:srgbClr val="000000"/>
                </a:solidFill>
                <a:latin typeface="Times New Roman" panose="02020603050405020304" pitchFamily="18" charset="0"/>
                <a:ea typeface="Times New Roman" panose="02020603050405020304" pitchFamily="18" charset="0"/>
              </a:rPr>
              <a:t>ỨNG DỤNG ANDROID BÁN SÁCH</a:t>
            </a:r>
            <a:endParaRPr lang="en-US" sz="2800" dirty="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230190878"/>
              </p:ext>
            </p:extLst>
          </p:nvPr>
        </p:nvGraphicFramePr>
        <p:xfrm>
          <a:off x="2051420" y="2544606"/>
          <a:ext cx="8612287" cy="3663010"/>
        </p:xfrm>
        <a:graphic>
          <a:graphicData uri="http://schemas.openxmlformats.org/drawingml/2006/table">
            <a:tbl>
              <a:tblPr>
                <a:tableStyleId>{5C22544A-7EE6-4342-B048-85BDC9FD1C3A}</a:tableStyleId>
              </a:tblPr>
              <a:tblGrid>
                <a:gridCol w="4647190">
                  <a:extLst>
                    <a:ext uri="{9D8B030D-6E8A-4147-A177-3AD203B41FA5}">
                      <a16:colId xmlns:a16="http://schemas.microsoft.com/office/drawing/2014/main" val="20000"/>
                    </a:ext>
                  </a:extLst>
                </a:gridCol>
                <a:gridCol w="3965097">
                  <a:extLst>
                    <a:ext uri="{9D8B030D-6E8A-4147-A177-3AD203B41FA5}">
                      <a16:colId xmlns:a16="http://schemas.microsoft.com/office/drawing/2014/main" val="20001"/>
                    </a:ext>
                  </a:extLst>
                </a:gridCol>
              </a:tblGrid>
              <a:tr h="1000340">
                <a:tc gridSpan="2">
                  <a:txBody>
                    <a:bodyPr/>
                    <a:lstStyle/>
                    <a:p>
                      <a:pPr algn="ctr">
                        <a:lnSpc>
                          <a:spcPts val="1500"/>
                        </a:lnSpc>
                        <a:spcBef>
                          <a:spcPts val="600"/>
                        </a:spcBef>
                        <a:spcAft>
                          <a:spcPts val="600"/>
                        </a:spcAft>
                      </a:pPr>
                      <a:r>
                        <a:rPr lang="en-US" sz="2000" b="1" dirty="0" err="1">
                          <a:effectLst/>
                          <a:latin typeface="Times New Roman" panose="02020603050405020304" pitchFamily="18" charset="0"/>
                          <a:cs typeface="Times New Roman" panose="02020603050405020304" pitchFamily="18" charset="0"/>
                        </a:rPr>
                        <a:t>Nhóm</a:t>
                      </a:r>
                      <a:r>
                        <a:rPr lang="en-US" sz="2000" b="1">
                          <a:effectLst/>
                          <a:latin typeface="Times New Roman" panose="02020603050405020304" pitchFamily="18" charset="0"/>
                          <a:cs typeface="Times New Roman" panose="02020603050405020304" pitchFamily="18" charset="0"/>
                        </a:rPr>
                        <a:t> </a:t>
                      </a:r>
                      <a:r>
                        <a:rPr lang="vi-VN" sz="2000" b="1">
                          <a:effectLst/>
                          <a:latin typeface="Times New Roman" panose="02020603050405020304" pitchFamily="18" charset="0"/>
                          <a:cs typeface="Times New Roman" panose="02020603050405020304" pitchFamily="18" charset="0"/>
                        </a:rPr>
                        <a:t>2</a:t>
                      </a:r>
                      <a:r>
                        <a:rPr lang="en-US" sz="2000" b="1">
                          <a:effectLst/>
                          <a:latin typeface="Times New Roman" panose="02020603050405020304" pitchFamily="18" charset="0"/>
                          <a:cs typeface="Times New Roman" panose="02020603050405020304" pitchFamily="18" charset="0"/>
                        </a:rPr>
                        <a:t> </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669345">
                <a:tc>
                  <a:txBody>
                    <a:bodyPr/>
                    <a:lstStyle/>
                    <a:p>
                      <a:pPr algn="l">
                        <a:lnSpc>
                          <a:spcPts val="1500"/>
                        </a:lnSpc>
                        <a:spcBef>
                          <a:spcPts val="600"/>
                        </a:spcBef>
                        <a:spcAft>
                          <a:spcPts val="600"/>
                        </a:spcAft>
                      </a:pPr>
                      <a:r>
                        <a:rPr lang="en-US" sz="2000" b="1">
                          <a:effectLst/>
                          <a:latin typeface="Times New Roman" panose="02020603050405020304" pitchFamily="18" charset="0"/>
                          <a:cs typeface="Times New Roman" panose="02020603050405020304" pitchFamily="18" charset="0"/>
                        </a:rPr>
                        <a:t>Giảng viên hướng dẫn:</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Bef>
                          <a:spcPts val="600"/>
                        </a:spcBef>
                        <a:spcAft>
                          <a:spcPts val="600"/>
                        </a:spcAft>
                      </a:pPr>
                      <a:r>
                        <a:rPr lang="en-US" sz="2000" b="1">
                          <a:effectLst/>
                          <a:latin typeface="Times New Roman" panose="02020603050405020304" pitchFamily="18" charset="0"/>
                          <a:cs typeface="Times New Roman" panose="02020603050405020304" pitchFamily="18" charset="0"/>
                        </a:rPr>
                        <a:t>Thầy Bùi Thanh Hải.</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17789">
                <a:tc rowSpan="3">
                  <a:txBody>
                    <a:bodyPr/>
                    <a:lstStyle/>
                    <a:p>
                      <a:pPr algn="l">
                        <a:lnSpc>
                          <a:spcPts val="1500"/>
                        </a:lnSpc>
                        <a:spcBef>
                          <a:spcPts val="600"/>
                        </a:spcBef>
                        <a:spcAft>
                          <a:spcPts val="600"/>
                        </a:spcAft>
                      </a:pPr>
                      <a:r>
                        <a:rPr lang="en-US" sz="2000" b="1">
                          <a:effectLst/>
                          <a:latin typeface="Times New Roman" panose="02020603050405020304" pitchFamily="18" charset="0"/>
                          <a:cs typeface="Times New Roman" panose="02020603050405020304" pitchFamily="18" charset="0"/>
                        </a:rPr>
                        <a:t>Sinh viên thực hiện:</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Bef>
                          <a:spcPts val="600"/>
                        </a:spcBef>
                        <a:spcAft>
                          <a:spcPts val="600"/>
                        </a:spcAft>
                      </a:pPr>
                      <a:r>
                        <a:rPr lang="vi-VN" sz="2000" b="1">
                          <a:solidFill>
                            <a:schemeClr val="dk1"/>
                          </a:solidFill>
                          <a:effectLst/>
                          <a:latin typeface="Times New Roman" panose="02020603050405020304" pitchFamily="18" charset="0"/>
                          <a:ea typeface="+mn-ea"/>
                          <a:cs typeface="Times New Roman" panose="02020603050405020304" pitchFamily="18" charset="0"/>
                        </a:rPr>
                        <a:t>Nguyễn</a:t>
                      </a:r>
                      <a:r>
                        <a:rPr lang="vi-VN" sz="2000" b="1" baseline="0">
                          <a:solidFill>
                            <a:schemeClr val="dk1"/>
                          </a:solidFill>
                          <a:effectLst/>
                          <a:latin typeface="Times New Roman" panose="02020603050405020304" pitchFamily="18" charset="0"/>
                          <a:ea typeface="+mn-ea"/>
                          <a:cs typeface="Times New Roman" panose="02020603050405020304" pitchFamily="18" charset="0"/>
                        </a:rPr>
                        <a:t> Tuấn Sơn</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17789">
                <a:tc vMerge="1">
                  <a:txBody>
                    <a:bodyPr/>
                    <a:lstStyle/>
                    <a:p>
                      <a:endParaRPr lang="en-US"/>
                    </a:p>
                  </a:txBody>
                  <a:tcPr/>
                </a:tc>
                <a:tc>
                  <a:txBody>
                    <a:bodyPr/>
                    <a:lstStyle/>
                    <a:p>
                      <a:pPr algn="l">
                        <a:lnSpc>
                          <a:spcPts val="1500"/>
                        </a:lnSpc>
                        <a:spcBef>
                          <a:spcPts val="600"/>
                        </a:spcBef>
                        <a:spcAft>
                          <a:spcPts val="600"/>
                        </a:spcAft>
                      </a:pPr>
                      <a:r>
                        <a:rPr lang="vi-VN" sz="2000" b="1">
                          <a:solidFill>
                            <a:schemeClr val="dk1"/>
                          </a:solidFill>
                          <a:effectLst/>
                          <a:latin typeface="Times New Roman" panose="02020603050405020304" pitchFamily="18" charset="0"/>
                          <a:ea typeface="+mn-ea"/>
                          <a:cs typeface="Times New Roman" panose="02020603050405020304" pitchFamily="18" charset="0"/>
                        </a:rPr>
                        <a:t>Đỗ</a:t>
                      </a:r>
                      <a:r>
                        <a:rPr lang="vi-VN" sz="2000" b="1" baseline="0">
                          <a:solidFill>
                            <a:schemeClr val="dk1"/>
                          </a:solidFill>
                          <a:effectLst/>
                          <a:latin typeface="Times New Roman" panose="02020603050405020304" pitchFamily="18" charset="0"/>
                          <a:ea typeface="+mn-ea"/>
                          <a:cs typeface="Times New Roman" panose="02020603050405020304" pitchFamily="18" charset="0"/>
                        </a:rPr>
                        <a:t> Duy Đức</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17789">
                <a:tc vMerge="1">
                  <a:txBody>
                    <a:bodyPr/>
                    <a:lstStyle/>
                    <a:p>
                      <a:endParaRPr lang="en-US"/>
                    </a:p>
                  </a:txBody>
                  <a:tcPr/>
                </a:tc>
                <a:tc>
                  <a:txBody>
                    <a:bodyPr/>
                    <a:lstStyle/>
                    <a:p>
                      <a:pPr algn="l">
                        <a:lnSpc>
                          <a:spcPts val="1500"/>
                        </a:lnSpc>
                        <a:spcBef>
                          <a:spcPts val="600"/>
                        </a:spcBef>
                        <a:spcAft>
                          <a:spcPts val="600"/>
                        </a:spcAft>
                      </a:pPr>
                      <a:r>
                        <a:rPr lang="vi-VN" sz="2000" b="1">
                          <a:solidFill>
                            <a:schemeClr val="dk1"/>
                          </a:solidFill>
                          <a:effectLst/>
                          <a:latin typeface="Times New Roman" panose="02020603050405020304" pitchFamily="18" charset="0"/>
                          <a:ea typeface="+mn-ea"/>
                          <a:cs typeface="Times New Roman" panose="02020603050405020304" pitchFamily="18" charset="0"/>
                        </a:rPr>
                        <a:t>Bùi</a:t>
                      </a:r>
                      <a:r>
                        <a:rPr lang="vi-VN" sz="2000" b="1" baseline="0">
                          <a:solidFill>
                            <a:schemeClr val="dk1"/>
                          </a:solidFill>
                          <a:effectLst/>
                          <a:latin typeface="Times New Roman" panose="02020603050405020304" pitchFamily="18" charset="0"/>
                          <a:ea typeface="+mn-ea"/>
                          <a:cs typeface="Times New Roman" panose="02020603050405020304" pitchFamily="18" charset="0"/>
                        </a:rPr>
                        <a:t> Trọng Nhân</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739958">
                <a:tc>
                  <a:txBody>
                    <a:bodyPr/>
                    <a:lstStyle/>
                    <a:p>
                      <a:pPr algn="l">
                        <a:lnSpc>
                          <a:spcPts val="1500"/>
                        </a:lnSpc>
                        <a:spcBef>
                          <a:spcPts val="600"/>
                        </a:spcBef>
                        <a:spcAft>
                          <a:spcPts val="600"/>
                        </a:spcAft>
                      </a:pPr>
                      <a:r>
                        <a:rPr lang="en-US" sz="2000" b="1">
                          <a:effectLst/>
                          <a:latin typeface="Times New Roman" panose="02020603050405020304" pitchFamily="18" charset="0"/>
                          <a:cs typeface="Times New Roman" panose="02020603050405020304" pitchFamily="18" charset="0"/>
                        </a:rPr>
                        <a:t>Lớp:</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Bef>
                          <a:spcPts val="600"/>
                        </a:spcBef>
                        <a:spcAft>
                          <a:spcPts val="600"/>
                        </a:spcAft>
                      </a:pPr>
                      <a:r>
                        <a:rPr lang="vi-VN" sz="2000" b="1">
                          <a:solidFill>
                            <a:schemeClr val="dk1"/>
                          </a:solidFill>
                          <a:effectLst/>
                          <a:latin typeface="Times New Roman" panose="02020603050405020304" pitchFamily="18" charset="0"/>
                          <a:ea typeface="+mn-ea"/>
                          <a:cs typeface="Times New Roman" panose="02020603050405020304" pitchFamily="18" charset="0"/>
                        </a:rPr>
                        <a:t>C1909G</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77318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Shape 231"/>
          <p:cNvGrpSpPr/>
          <p:nvPr/>
        </p:nvGrpSpPr>
        <p:grpSpPr>
          <a:xfrm>
            <a:off x="-731851" y="261468"/>
            <a:ext cx="7694125" cy="1645500"/>
            <a:chOff x="2075625" y="1090612"/>
            <a:chExt cx="6278329" cy="2144143"/>
          </a:xfrm>
        </p:grpSpPr>
        <p:sp>
          <p:nvSpPr>
            <p:cNvPr id="1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16"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17"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18" name="Picture 17"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19" name="Picture 18"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3" name="Rectangle 2"/>
          <p:cNvSpPr/>
          <p:nvPr/>
        </p:nvSpPr>
        <p:spPr>
          <a:xfrm>
            <a:off x="866274" y="1378288"/>
            <a:ext cx="6096000" cy="1338828"/>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3.2. Chức năng của hệ thống</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3.2.1. Đối khách vãng lai</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spcAft>
                <a:spcPts val="0"/>
              </a:spcAft>
              <a:buFont typeface="Symbol" panose="05050102010706020507" pitchFamily="18" charset="2"/>
              <a:buBlip>
                <a:blip r:embed="rId4"/>
              </a:buBlip>
            </a:pPr>
            <a:r>
              <a:rPr lang="en-US" b="1" u="sng">
                <a:solidFill>
                  <a:srgbClr val="000000"/>
                </a:solidFill>
                <a:latin typeface="Times New Roman" panose="02020603050405020304" pitchFamily="18" charset="0"/>
                <a:ea typeface="Times New Roman" panose="02020603050405020304" pitchFamily="18" charset="0"/>
              </a:rPr>
              <a:t>Xem thông tin sản phẩm</a:t>
            </a:r>
            <a:endParaRPr lang="en-US" sz="200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4112531583"/>
              </p:ext>
            </p:extLst>
          </p:nvPr>
        </p:nvGraphicFramePr>
        <p:xfrm>
          <a:off x="1265378" y="2866395"/>
          <a:ext cx="10321569" cy="3466167"/>
        </p:xfrm>
        <a:graphic>
          <a:graphicData uri="http://schemas.openxmlformats.org/drawingml/2006/table">
            <a:tbl>
              <a:tblPr firstRow="1" firstCol="1" bandRow="1">
                <a:tableStyleId>{5C22544A-7EE6-4342-B048-85BDC9FD1C3A}</a:tableStyleId>
              </a:tblPr>
              <a:tblGrid>
                <a:gridCol w="1492499">
                  <a:extLst>
                    <a:ext uri="{9D8B030D-6E8A-4147-A177-3AD203B41FA5}">
                      <a16:colId xmlns:a16="http://schemas.microsoft.com/office/drawing/2014/main" val="20000"/>
                    </a:ext>
                  </a:extLst>
                </a:gridCol>
                <a:gridCol w="8829070">
                  <a:extLst>
                    <a:ext uri="{9D8B030D-6E8A-4147-A177-3AD203B41FA5}">
                      <a16:colId xmlns:a16="http://schemas.microsoft.com/office/drawing/2014/main" val="20001"/>
                    </a:ext>
                  </a:extLst>
                </a:gridCol>
              </a:tblGrid>
              <a:tr h="1417183">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xem thông tin cho phép khách vãng lai có thể xem thông tin tên sản phẩm, tên nhà sản xuất, hình ảnh của sản phẩm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762391">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click vào sản phẩm muốn xem thông tin.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609729">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Tìm kiếm sản phẩm trong CSDL.</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76864">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Hiển thị ra thông tin của sản phẩm cho người dùng.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22" name="Rectangle 2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73385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pic>
        <p:nvPicPr>
          <p:cNvPr id="12" name="Picture 11"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13" name="Picture 12"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14" name="Rectangle 13"/>
          <p:cNvSpPr/>
          <p:nvPr/>
        </p:nvSpPr>
        <p:spPr>
          <a:xfrm>
            <a:off x="733805" y="1611045"/>
            <a:ext cx="4067139" cy="539378"/>
          </a:xfrm>
          <a:prstGeom prst="rect">
            <a:avLst/>
          </a:prstGeom>
        </p:spPr>
        <p:txBody>
          <a:bodyPr wrap="none">
            <a:spAutoFit/>
          </a:bodyPr>
          <a:lstStyle/>
          <a:p>
            <a:pPr marL="342900" lvl="0" indent="-342900" algn="just">
              <a:lnSpc>
                <a:spcPct val="150000"/>
              </a:lnSpc>
              <a:spcAft>
                <a:spcPts val="0"/>
              </a:spcAft>
              <a:buFont typeface="Symbol" panose="05050102010706020507" pitchFamily="18" charset="2"/>
              <a:buBlip>
                <a:blip r:embed="rId4"/>
              </a:buBlip>
            </a:pPr>
            <a:r>
              <a:rPr lang="en-US" sz="2200" b="1" u="sng">
                <a:solidFill>
                  <a:srgbClr val="000000"/>
                </a:solidFill>
                <a:latin typeface="Times New Roman" panose="02020603050405020304" pitchFamily="18" charset="0"/>
                <a:ea typeface="Times New Roman" panose="02020603050405020304" pitchFamily="18" charset="0"/>
              </a:rPr>
              <a:t>Thêm sản phẩm vào giỏ hàng</a:t>
            </a:r>
            <a:endParaRPr lang="en-US" sz="220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1375996655"/>
              </p:ext>
            </p:extLst>
          </p:nvPr>
        </p:nvGraphicFramePr>
        <p:xfrm>
          <a:off x="1853610" y="2567619"/>
          <a:ext cx="8666765" cy="3132696"/>
        </p:xfrm>
        <a:graphic>
          <a:graphicData uri="http://schemas.openxmlformats.org/drawingml/2006/table">
            <a:tbl>
              <a:tblPr firstRow="1" firstCol="1" bandRow="1">
                <a:tableStyleId>{5C22544A-7EE6-4342-B048-85BDC9FD1C3A}</a:tableStyleId>
              </a:tblPr>
              <a:tblGrid>
                <a:gridCol w="1253214">
                  <a:extLst>
                    <a:ext uri="{9D8B030D-6E8A-4147-A177-3AD203B41FA5}">
                      <a16:colId xmlns:a16="http://schemas.microsoft.com/office/drawing/2014/main" val="20000"/>
                    </a:ext>
                  </a:extLst>
                </a:gridCol>
                <a:gridCol w="7413551">
                  <a:extLst>
                    <a:ext uri="{9D8B030D-6E8A-4147-A177-3AD203B41FA5}">
                      <a16:colId xmlns:a16="http://schemas.microsoft.com/office/drawing/2014/main" val="20001"/>
                    </a:ext>
                  </a:extLst>
                </a:gridCol>
              </a:tblGrid>
              <a:tr h="846696">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0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thêm sản phẩm vào giỏ hàng cho phép khách vãng lai thêm 1 sản phẩm vào giỏ hàng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662940">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click vào nút thêm vào giỏ hàng tương ứng với sản phẩm mong muốn.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21005">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Thêm sản phẩm vào SESSION lưu thông tin giỏ hàng.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15950">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Thông báo cho người dùng biết sản phẩm đã được đưa vào giỏ hàng thành công.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3520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7" name="Rectangle 6"/>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pic>
        <p:nvPicPr>
          <p:cNvPr id="8" name="Picture 7"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9" name="Picture 8"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10" name="Rectangle 9"/>
          <p:cNvSpPr/>
          <p:nvPr/>
        </p:nvSpPr>
        <p:spPr>
          <a:xfrm>
            <a:off x="672285" y="1539871"/>
            <a:ext cx="2938625" cy="539378"/>
          </a:xfrm>
          <a:prstGeom prst="rect">
            <a:avLst/>
          </a:prstGeom>
        </p:spPr>
        <p:txBody>
          <a:bodyPr wrap="none">
            <a:spAutoFit/>
          </a:bodyPr>
          <a:lstStyle/>
          <a:p>
            <a:pPr marL="342900" lvl="0" indent="-342900" algn="just">
              <a:lnSpc>
                <a:spcPct val="150000"/>
              </a:lnSpc>
              <a:spcAft>
                <a:spcPts val="0"/>
              </a:spcAft>
              <a:buFont typeface="Symbol" panose="05050102010706020507" pitchFamily="18" charset="2"/>
              <a:buBlip>
                <a:blip r:embed="rId4"/>
              </a:buBlip>
            </a:pPr>
            <a:r>
              <a:rPr lang="en-US" sz="2200" b="1" u="sng">
                <a:solidFill>
                  <a:srgbClr val="000000"/>
                </a:solidFill>
                <a:latin typeface="Times New Roman" panose="02020603050405020304" pitchFamily="18" charset="0"/>
                <a:ea typeface="Times New Roman" panose="02020603050405020304" pitchFamily="18" charset="0"/>
              </a:rPr>
              <a:t>Tìm kiếm sản phẩm</a:t>
            </a:r>
            <a:endParaRPr lang="en-US" sz="220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542971737"/>
              </p:ext>
            </p:extLst>
          </p:nvPr>
        </p:nvGraphicFramePr>
        <p:xfrm>
          <a:off x="1463479" y="2527210"/>
          <a:ext cx="9714037" cy="3327679"/>
        </p:xfrm>
        <a:graphic>
          <a:graphicData uri="http://schemas.openxmlformats.org/drawingml/2006/table">
            <a:tbl>
              <a:tblPr firstRow="1" firstCol="1" bandRow="1">
                <a:tableStyleId>{5C22544A-7EE6-4342-B048-85BDC9FD1C3A}</a:tableStyleId>
              </a:tblPr>
              <a:tblGrid>
                <a:gridCol w="1404650">
                  <a:extLst>
                    <a:ext uri="{9D8B030D-6E8A-4147-A177-3AD203B41FA5}">
                      <a16:colId xmlns:a16="http://schemas.microsoft.com/office/drawing/2014/main" val="20000"/>
                    </a:ext>
                  </a:extLst>
                </a:gridCol>
                <a:gridCol w="8309387">
                  <a:extLst>
                    <a:ext uri="{9D8B030D-6E8A-4147-A177-3AD203B41FA5}">
                      <a16:colId xmlns:a16="http://schemas.microsoft.com/office/drawing/2014/main" val="20001"/>
                    </a:ext>
                  </a:extLst>
                </a:gridCol>
              </a:tblGrid>
              <a:tr h="945228">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cho phép khách vãng lai tìm kiếm 1 loại sản phẩm nào đó.</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1008528">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nhập thông tin muốn tìm kiếm vào ô tìm kiếm trên giao diện sau đó bấm Search.</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633017">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Hệ thống sẽ tìm kiếm các thông tin trong  CSDL.</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740906">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Hiển thị thông tin kết quả tìm kiếm được cho người dùng.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2121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dirty="0">
                  <a:solidFill>
                    <a:schemeClr val="bg1"/>
                  </a:solidFill>
                  <a:latin typeface="Times New Roman" panose="02020603050405020304" pitchFamily="18" charset="0"/>
                  <a:ea typeface="Century Gothic"/>
                  <a:cs typeface="Times New Roman" panose="02020603050405020304" pitchFamily="18" charset="0"/>
                  <a:sym typeface="Century Gothic"/>
                </a:rPr>
                <a:t>            </a:t>
              </a:r>
              <a:r>
                <a:rPr lang="en-US" sz="2800" b="1" dirty="0" err="1">
                  <a:solidFill>
                    <a:schemeClr val="bg1"/>
                  </a:solidFill>
                  <a:latin typeface="Times New Roman" panose="02020603050405020304" pitchFamily="18" charset="0"/>
                  <a:ea typeface="Century Gothic"/>
                  <a:cs typeface="Times New Roman" panose="02020603050405020304" pitchFamily="18" charset="0"/>
                  <a:sym typeface="Century Gothic"/>
                </a:rPr>
                <a:t>Danh</a:t>
              </a: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7" name="Rectangle 6"/>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pic>
        <p:nvPicPr>
          <p:cNvPr id="8" name="Picture 7"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9" name="Picture 8"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10" name="Rectangle 9"/>
          <p:cNvSpPr/>
          <p:nvPr/>
        </p:nvSpPr>
        <p:spPr>
          <a:xfrm>
            <a:off x="615679" y="1610119"/>
            <a:ext cx="3950120" cy="539378"/>
          </a:xfrm>
          <a:prstGeom prst="rect">
            <a:avLst/>
          </a:prstGeom>
        </p:spPr>
        <p:txBody>
          <a:bodyPr wrap="none">
            <a:spAutoFit/>
          </a:bodyPr>
          <a:lstStyle/>
          <a:p>
            <a:pPr marL="342900" lvl="0" indent="-342900" algn="just">
              <a:lnSpc>
                <a:spcPct val="150000"/>
              </a:lnSpc>
              <a:spcAft>
                <a:spcPts val="0"/>
              </a:spcAft>
              <a:buFont typeface="Symbol" panose="05050102010706020507" pitchFamily="18" charset="2"/>
              <a:buBlip>
                <a:blip r:embed="rId4"/>
              </a:buBlip>
            </a:pPr>
            <a:r>
              <a:rPr lang="en-US" sz="2200" b="1" u="sng">
                <a:solidFill>
                  <a:srgbClr val="000000"/>
                </a:solidFill>
                <a:latin typeface="Times New Roman" panose="02020603050405020304" pitchFamily="18" charset="0"/>
                <a:ea typeface="Times New Roman" panose="02020603050405020304" pitchFamily="18" charset="0"/>
              </a:rPr>
              <a:t>Tạo mới tài khoản(Đăng ký)</a:t>
            </a:r>
            <a:endParaRPr lang="en-US" sz="220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872744073"/>
              </p:ext>
            </p:extLst>
          </p:nvPr>
        </p:nvGraphicFramePr>
        <p:xfrm>
          <a:off x="1047015" y="2149497"/>
          <a:ext cx="10075396" cy="4451405"/>
        </p:xfrm>
        <a:graphic>
          <a:graphicData uri="http://schemas.openxmlformats.org/drawingml/2006/table">
            <a:tbl>
              <a:tblPr firstRow="1" firstCol="1" bandRow="1">
                <a:tableStyleId>{5C22544A-7EE6-4342-B048-85BDC9FD1C3A}</a:tableStyleId>
              </a:tblPr>
              <a:tblGrid>
                <a:gridCol w="1456902">
                  <a:extLst>
                    <a:ext uri="{9D8B030D-6E8A-4147-A177-3AD203B41FA5}">
                      <a16:colId xmlns:a16="http://schemas.microsoft.com/office/drawing/2014/main" val="20000"/>
                    </a:ext>
                  </a:extLst>
                </a:gridCol>
                <a:gridCol w="8618494">
                  <a:extLst>
                    <a:ext uri="{9D8B030D-6E8A-4147-A177-3AD203B41FA5}">
                      <a16:colId xmlns:a16="http://schemas.microsoft.com/office/drawing/2014/main" val="20001"/>
                    </a:ext>
                  </a:extLst>
                </a:gridCol>
              </a:tblGrid>
              <a:tr h="710783">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Miêu tả</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Chức năng tạo tài khoản cho phép người dùng vãng lai có thể tạo mới tài khoản với hệ thống </a:t>
                      </a:r>
                      <a:r>
                        <a:rPr lang="vi-VN" sz="1600">
                          <a:effectLst/>
                          <a:latin typeface="Times New Roman" panose="02020603050405020304" pitchFamily="18" charset="0"/>
                          <a:cs typeface="Times New Roman" panose="02020603050405020304" pitchFamily="18" charset="0"/>
                        </a:rPr>
                        <a:t>SolarBook</a:t>
                      </a:r>
                      <a:r>
                        <a:rPr lang="en-US" sz="1600">
                          <a:effectLst/>
                          <a:latin typeface="Times New Roman" panose="02020603050405020304" pitchFamily="18" charset="0"/>
                          <a:cs typeface="Times New Roman" panose="02020603050405020304" pitchFamily="18" charset="0"/>
                        </a:rPr>
                        <a: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621038">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Đầu vào</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Người dùng cung cấp các thông tin cần thiết để tạo tài khoản.</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085898">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Xử lý</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 Hệ thống sẽ kiểm tra xem các thông tin nhập vào đã đúng định dạng hay chưa? </a:t>
                      </a:r>
                    </a:p>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 Các trường bắt buộc phải nhập nếu khách hàng chưa nhập sẽ yêu cầu người dùng nhập vào.</a:t>
                      </a:r>
                    </a:p>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 Hệ thống sẽ kiểm tra xem tên tài khoản này đã có trong CSDL hay chưa? Nếu đã có yêu cầu người dùng thay đổi tên đăng nhập.</a:t>
                      </a:r>
                    </a:p>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 Sau khi kiểm tra tất cả các thông tin đã đúng thì sẽ thực hiện thêm mới bản ghi vào CSDL lưu trữ thông tin của người dùng.</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96424">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Xuất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Thông báo cho người dùng tạo thành công tài khoản và có thể dùng tài khoản này để đăng nhập vào hệ thống.</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6514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graphicFrame>
        <p:nvGraphicFramePr>
          <p:cNvPr id="10" name="Table 9"/>
          <p:cNvGraphicFramePr>
            <a:graphicFrameLocks noGrp="1"/>
          </p:cNvGraphicFramePr>
          <p:nvPr>
            <p:extLst>
              <p:ext uri="{D42A27DB-BD31-4B8C-83A1-F6EECF244321}">
                <p14:modId xmlns:p14="http://schemas.microsoft.com/office/powerpoint/2010/main" val="3413636347"/>
              </p:ext>
            </p:extLst>
          </p:nvPr>
        </p:nvGraphicFramePr>
        <p:xfrm>
          <a:off x="1271897" y="2745273"/>
          <a:ext cx="10014288" cy="3343701"/>
        </p:xfrm>
        <a:graphic>
          <a:graphicData uri="http://schemas.openxmlformats.org/drawingml/2006/table">
            <a:tbl>
              <a:tblPr firstRow="1" firstCol="1" bandRow="1">
                <a:tableStyleId>{5C22544A-7EE6-4342-B048-85BDC9FD1C3A}</a:tableStyleId>
              </a:tblPr>
              <a:tblGrid>
                <a:gridCol w="1448066">
                  <a:extLst>
                    <a:ext uri="{9D8B030D-6E8A-4147-A177-3AD203B41FA5}">
                      <a16:colId xmlns:a16="http://schemas.microsoft.com/office/drawing/2014/main" val="20000"/>
                    </a:ext>
                  </a:extLst>
                </a:gridCol>
                <a:gridCol w="8566222">
                  <a:extLst>
                    <a:ext uri="{9D8B030D-6E8A-4147-A177-3AD203B41FA5}">
                      <a16:colId xmlns:a16="http://schemas.microsoft.com/office/drawing/2014/main" val="20001"/>
                    </a:ext>
                  </a:extLst>
                </a:gridCol>
              </a:tblGrid>
              <a:tr h="1399598">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xem thông tin cho phép khách có thể xem thông tin tên sản phẩm, tên nhà sản xuất hình ảnh của sản phẩm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723367">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click vào sản phẩm muốn xem thông tin.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78519">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Tìm kiếm sản phẩm trong CSDL.</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42217">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Hiển thị ra thông tin của sản phẩm cho người dùng.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1" name="Rectangle 1"/>
          <p:cNvSpPr>
            <a:spLocks noChangeArrowheads="1"/>
          </p:cNvSpPr>
          <p:nvPr/>
        </p:nvSpPr>
        <p:spPr bwMode="auto">
          <a:xfrm>
            <a:off x="1063098" y="1516787"/>
            <a:ext cx="6707285"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bmk="_Toc518500744">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3.2.2. Đối với khách hàng đã có tài khoản với hệ thống</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Xem thông tin sản phẩm</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891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graphicFrame>
        <p:nvGraphicFramePr>
          <p:cNvPr id="10" name="Table 9"/>
          <p:cNvGraphicFramePr>
            <a:graphicFrameLocks noGrp="1"/>
          </p:cNvGraphicFramePr>
          <p:nvPr>
            <p:extLst>
              <p:ext uri="{D42A27DB-BD31-4B8C-83A1-F6EECF244321}">
                <p14:modId xmlns:p14="http://schemas.microsoft.com/office/powerpoint/2010/main" val="145166043"/>
              </p:ext>
            </p:extLst>
          </p:nvPr>
        </p:nvGraphicFramePr>
        <p:xfrm>
          <a:off x="1060664" y="2427209"/>
          <a:ext cx="9884840" cy="3410201"/>
        </p:xfrm>
        <a:graphic>
          <a:graphicData uri="http://schemas.openxmlformats.org/drawingml/2006/table">
            <a:tbl>
              <a:tblPr firstRow="1" firstCol="1" bandRow="1">
                <a:tableStyleId>{5C22544A-7EE6-4342-B048-85BDC9FD1C3A}</a:tableStyleId>
              </a:tblPr>
              <a:tblGrid>
                <a:gridCol w="1429348">
                  <a:extLst>
                    <a:ext uri="{9D8B030D-6E8A-4147-A177-3AD203B41FA5}">
                      <a16:colId xmlns:a16="http://schemas.microsoft.com/office/drawing/2014/main" val="20000"/>
                    </a:ext>
                  </a:extLst>
                </a:gridCol>
                <a:gridCol w="8455492">
                  <a:extLst>
                    <a:ext uri="{9D8B030D-6E8A-4147-A177-3AD203B41FA5}">
                      <a16:colId xmlns:a16="http://schemas.microsoft.com/office/drawing/2014/main" val="20001"/>
                    </a:ext>
                  </a:extLst>
                </a:gridCol>
              </a:tblGrid>
              <a:tr h="1066618">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thêm sản phẩm vào giỏ hàng cho phép khách  thêm 1 sản phẩm vào giỏ hàng.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913697">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click vào nút thêm vào giỏ hàng tương ứng với sản phẩm mong muốn.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80250">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Thêm sản phẩm vào SESSION lưu thông tin giỏ hàng.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848933">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Thông báo cho người dùng biết sản phẩm đã được đưa vào giỏ hàng thành công.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1" name="Rectangle 1"/>
          <p:cNvSpPr>
            <a:spLocks noChangeArrowheads="1"/>
          </p:cNvSpPr>
          <p:nvPr/>
        </p:nvSpPr>
        <p:spPr bwMode="auto">
          <a:xfrm>
            <a:off x="927463" y="1509081"/>
            <a:ext cx="382027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Thêm sản phẩm vào giỏ hàng</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814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graphicFrame>
        <p:nvGraphicFramePr>
          <p:cNvPr id="13" name="Table 12"/>
          <p:cNvGraphicFramePr>
            <a:graphicFrameLocks noGrp="1"/>
          </p:cNvGraphicFramePr>
          <p:nvPr>
            <p:extLst>
              <p:ext uri="{D42A27DB-BD31-4B8C-83A1-F6EECF244321}">
                <p14:modId xmlns:p14="http://schemas.microsoft.com/office/powerpoint/2010/main" val="4240157141"/>
              </p:ext>
            </p:extLst>
          </p:nvPr>
        </p:nvGraphicFramePr>
        <p:xfrm>
          <a:off x="1086359" y="2272070"/>
          <a:ext cx="9804554" cy="3819229"/>
        </p:xfrm>
        <a:graphic>
          <a:graphicData uri="http://schemas.openxmlformats.org/drawingml/2006/table">
            <a:tbl>
              <a:tblPr firstRow="1" firstCol="1" bandRow="1">
                <a:tableStyleId>{5C22544A-7EE6-4342-B048-85BDC9FD1C3A}</a:tableStyleId>
              </a:tblPr>
              <a:tblGrid>
                <a:gridCol w="1417739">
                  <a:extLst>
                    <a:ext uri="{9D8B030D-6E8A-4147-A177-3AD203B41FA5}">
                      <a16:colId xmlns:a16="http://schemas.microsoft.com/office/drawing/2014/main" val="20000"/>
                    </a:ext>
                  </a:extLst>
                </a:gridCol>
                <a:gridCol w="8386815">
                  <a:extLst>
                    <a:ext uri="{9D8B030D-6E8A-4147-A177-3AD203B41FA5}">
                      <a16:colId xmlns:a16="http://schemas.microsoft.com/office/drawing/2014/main" val="20001"/>
                    </a:ext>
                  </a:extLst>
                </a:gridCol>
              </a:tblGrid>
              <a:tr h="1031098">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thanh toán các sản phẩm trong giỏ hàng cho phép khách  thêm 1 sản phẩm vào giỏ hàng.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1087340">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click vào nút thêm vào thanh toán tương ứng với các sản phẩm bên trong giỏ hàng.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690523">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Tiến hành giao dịch, thông tin lưu lại trong database.</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1010268">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Thông báo cho người dùng biết sản phẩm đã được thanh toán thành công.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4" name="Rectangle 2"/>
          <p:cNvSpPr>
            <a:spLocks noChangeArrowheads="1"/>
          </p:cNvSpPr>
          <p:nvPr/>
        </p:nvSpPr>
        <p:spPr bwMode="auto">
          <a:xfrm>
            <a:off x="927463" y="1611045"/>
            <a:ext cx="47502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Thanh toán các sản phẩm trong giỏ hàng</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829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graphicFrame>
        <p:nvGraphicFramePr>
          <p:cNvPr id="10" name="Table 9"/>
          <p:cNvGraphicFramePr>
            <a:graphicFrameLocks noGrp="1"/>
          </p:cNvGraphicFramePr>
          <p:nvPr>
            <p:extLst>
              <p:ext uri="{D42A27DB-BD31-4B8C-83A1-F6EECF244321}">
                <p14:modId xmlns:p14="http://schemas.microsoft.com/office/powerpoint/2010/main" val="466513423"/>
              </p:ext>
            </p:extLst>
          </p:nvPr>
        </p:nvGraphicFramePr>
        <p:xfrm>
          <a:off x="1145828" y="2428766"/>
          <a:ext cx="9775658" cy="3230629"/>
        </p:xfrm>
        <a:graphic>
          <a:graphicData uri="http://schemas.openxmlformats.org/drawingml/2006/table">
            <a:tbl>
              <a:tblPr firstRow="1" firstCol="1" bandRow="1">
                <a:tableStyleId>{5C22544A-7EE6-4342-B048-85BDC9FD1C3A}</a:tableStyleId>
              </a:tblPr>
              <a:tblGrid>
                <a:gridCol w="1413560">
                  <a:extLst>
                    <a:ext uri="{9D8B030D-6E8A-4147-A177-3AD203B41FA5}">
                      <a16:colId xmlns:a16="http://schemas.microsoft.com/office/drawing/2014/main" val="20000"/>
                    </a:ext>
                  </a:extLst>
                </a:gridCol>
                <a:gridCol w="8362098">
                  <a:extLst>
                    <a:ext uri="{9D8B030D-6E8A-4147-A177-3AD203B41FA5}">
                      <a16:colId xmlns:a16="http://schemas.microsoft.com/office/drawing/2014/main" val="20001"/>
                    </a:ext>
                  </a:extLst>
                </a:gridCol>
              </a:tblGrid>
              <a:tr h="1054723">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tìm kiếm cho phép khách tìm kiếm 1 loại sản phẩm nào đó.</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1054723">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nhập thông tin muốn tìm kiếm vào ô tìm kiếm trên giao diện và bấm nút Search.</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16570">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Hệ thống sẽ tìm kiếm các thông tin trong  CSDL.</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04613">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Hiển thị thông tin kết quả tìm kiếm được cho người dùng.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1" name="Rectangle 1"/>
          <p:cNvSpPr>
            <a:spLocks noChangeArrowheads="1"/>
          </p:cNvSpPr>
          <p:nvPr/>
        </p:nvSpPr>
        <p:spPr bwMode="auto">
          <a:xfrm>
            <a:off x="927463" y="1584403"/>
            <a:ext cx="269176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Tìm kiếm sản phẩm</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3923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graphicFrame>
        <p:nvGraphicFramePr>
          <p:cNvPr id="10" name="Table 9"/>
          <p:cNvGraphicFramePr>
            <a:graphicFrameLocks noGrp="1"/>
          </p:cNvGraphicFramePr>
          <p:nvPr>
            <p:extLst>
              <p:ext uri="{D42A27DB-BD31-4B8C-83A1-F6EECF244321}">
                <p14:modId xmlns:p14="http://schemas.microsoft.com/office/powerpoint/2010/main" val="2281846151"/>
              </p:ext>
            </p:extLst>
          </p:nvPr>
        </p:nvGraphicFramePr>
        <p:xfrm>
          <a:off x="1115254" y="2527211"/>
          <a:ext cx="9980376" cy="3755583"/>
        </p:xfrm>
        <a:graphic>
          <a:graphicData uri="http://schemas.openxmlformats.org/drawingml/2006/table">
            <a:tbl>
              <a:tblPr firstRow="1" firstCol="1" bandRow="1">
                <a:tableStyleId>{5C22544A-7EE6-4342-B048-85BDC9FD1C3A}</a:tableStyleId>
              </a:tblPr>
              <a:tblGrid>
                <a:gridCol w="1443163">
                  <a:extLst>
                    <a:ext uri="{9D8B030D-6E8A-4147-A177-3AD203B41FA5}">
                      <a16:colId xmlns:a16="http://schemas.microsoft.com/office/drawing/2014/main" val="20000"/>
                    </a:ext>
                  </a:extLst>
                </a:gridCol>
                <a:gridCol w="8537213">
                  <a:extLst>
                    <a:ext uri="{9D8B030D-6E8A-4147-A177-3AD203B41FA5}">
                      <a16:colId xmlns:a16="http://schemas.microsoft.com/office/drawing/2014/main" val="20001"/>
                    </a:ext>
                  </a:extLst>
                </a:gridCol>
              </a:tblGrid>
              <a:tr h="1304703">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Miêu tả</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Chức năng xem thông tin người dùng  đối với những khách hàng đã có tài khoản và đã đăng nhập vào hệ thống. Chức năng cho phép người dùng có thể xem thông tin của mình, ví dụ họ tên, địa chỉ, số điện thoại,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933818">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Đầu vào</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Người dùng đăng nhập vào hệ thống và click vào nút xem  thông tin người dùng.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93028">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Xử lý</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Hệ thống sẽ tìm kiếm thông tin tương ứng với tài khoản của người dùng đã đăng nhập vào hệ thống.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94102">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Xuất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Hiển thị lên thông tin của người dùng.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1" name="Rectangle 1"/>
          <p:cNvSpPr>
            <a:spLocks noChangeArrowheads="1"/>
          </p:cNvSpPr>
          <p:nvPr/>
        </p:nvSpPr>
        <p:spPr bwMode="auto">
          <a:xfrm>
            <a:off x="927463" y="1634048"/>
            <a:ext cx="346601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Xem thông tin người dùng</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880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623513518"/>
              </p:ext>
            </p:extLst>
          </p:nvPr>
        </p:nvGraphicFramePr>
        <p:xfrm>
          <a:off x="1033367" y="2214359"/>
          <a:ext cx="10020805" cy="3950221"/>
        </p:xfrm>
        <a:graphic>
          <a:graphicData uri="http://schemas.openxmlformats.org/drawingml/2006/table">
            <a:tbl>
              <a:tblPr firstRow="1" firstCol="1" bandRow="1">
                <a:tableStyleId>{5C22544A-7EE6-4342-B048-85BDC9FD1C3A}</a:tableStyleId>
              </a:tblPr>
              <a:tblGrid>
                <a:gridCol w="1449009">
                  <a:extLst>
                    <a:ext uri="{9D8B030D-6E8A-4147-A177-3AD203B41FA5}">
                      <a16:colId xmlns:a16="http://schemas.microsoft.com/office/drawing/2014/main" val="20000"/>
                    </a:ext>
                  </a:extLst>
                </a:gridCol>
                <a:gridCol w="8571796">
                  <a:extLst>
                    <a:ext uri="{9D8B030D-6E8A-4147-A177-3AD203B41FA5}">
                      <a16:colId xmlns:a16="http://schemas.microsoft.com/office/drawing/2014/main" val="20001"/>
                    </a:ext>
                  </a:extLst>
                </a:gridCol>
              </a:tblGrid>
              <a:tr h="1284169">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đổi thông tin người dùng  đối với những khách hàng đã có tài khoản và đã đăng nhập vào hệ thống. Chức năng cho phép người dùng có thể sửa thông tin của mình, ví dụ họ tên, địa chỉ, số điện thoại,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954641">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đăng nhập vào hệ thống và click vào nút sửa thông tin người dùng.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747346">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Hệ thống sẽ kiểm tra  việc nhập đúng các thông tin đầu vào và các trường bắt buộc phải nhập sau đó thực hiện lưu dữ liệu vào CSDL.</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709580">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Thông báo kết quả cho người dùng.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0" name="Rectangle 1"/>
          <p:cNvSpPr>
            <a:spLocks noChangeArrowheads="1"/>
          </p:cNvSpPr>
          <p:nvPr/>
        </p:nvSpPr>
        <p:spPr bwMode="auto">
          <a:xfrm>
            <a:off x="873602" y="1444918"/>
            <a:ext cx="332494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Đổi thông tin người dùng</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13380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Shape 231"/>
          <p:cNvGrpSpPr/>
          <p:nvPr/>
        </p:nvGrpSpPr>
        <p:grpSpPr>
          <a:xfrm>
            <a:off x="-535908" y="341997"/>
            <a:ext cx="5055657" cy="1645500"/>
            <a:chOff x="2075625" y="1090612"/>
            <a:chExt cx="4615686" cy="2144143"/>
          </a:xfrm>
        </p:grpSpPr>
        <p:sp>
          <p:nvSpPr>
            <p:cNvPr id="25" name="Shape 232"/>
            <p:cNvSpPr/>
            <p:nvPr/>
          </p:nvSpPr>
          <p:spPr>
            <a:xfrm>
              <a:off x="2676179" y="1557176"/>
              <a:ext cx="4015132" cy="854947"/>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bg1"/>
                  </a:solidFill>
                  <a:latin typeface="Times New Roman" panose="02020603050405020304" pitchFamily="18" charset="0"/>
                  <a:ea typeface="Century Gothic"/>
                  <a:cs typeface="Times New Roman" panose="02020603050405020304" pitchFamily="18" charset="0"/>
                  <a:sym typeface="Century Gothic"/>
                </a:rPr>
                <a:t>     </a:t>
              </a:r>
              <a:r>
                <a:rPr lang="en-US" sz="3000" b="1">
                  <a:solidFill>
                    <a:schemeClr val="bg1"/>
                  </a:solidFill>
                  <a:latin typeface="Times New Roman" panose="02020603050405020304" pitchFamily="18" charset="0"/>
                  <a:ea typeface="Century Gothic"/>
                  <a:cs typeface="Times New Roman" panose="02020603050405020304" pitchFamily="18" charset="0"/>
                  <a:sym typeface="Century Gothic"/>
                </a:rPr>
                <a:t>Mục lục</a:t>
              </a:r>
              <a:endParaRPr sz="30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26"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imes New Roman" panose="02020603050405020304" pitchFamily="18" charset="0"/>
                <a:ea typeface="Century Gothic"/>
                <a:cs typeface="Times New Roman" panose="02020603050405020304" pitchFamily="18" charset="0"/>
                <a:sym typeface="Century Gothic"/>
              </a:endParaRPr>
            </a:p>
          </p:txBody>
        </p:sp>
        <p:sp>
          <p:nvSpPr>
            <p:cNvPr id="27" name="Shape 234"/>
            <p:cNvSpPr/>
            <p:nvPr/>
          </p:nvSpPr>
          <p:spPr>
            <a:xfrm>
              <a:off x="2564895" y="1090612"/>
              <a:ext cx="1190813" cy="1321511"/>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28" name="Rectangle 27"/>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3600" b="1">
              <a:solidFill>
                <a:schemeClr val="bg1"/>
              </a:solidFill>
              <a:latin typeface="Times New Roman" panose="02020603050405020304" pitchFamily="18" charset="0"/>
              <a:cs typeface="Times New Roman" panose="02020603050405020304" pitchFamily="18" charset="0"/>
            </a:endParaRPr>
          </a:p>
        </p:txBody>
      </p:sp>
      <p:pic>
        <p:nvPicPr>
          <p:cNvPr id="17" name="Picture 16" descr="aptechlogoww"/>
          <p:cNvPicPr/>
          <p:nvPr/>
        </p:nvPicPr>
        <p:blipFill>
          <a:blip r:embed="rId3">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18" name="Picture 17" descr="bkaptechlogo"/>
          <p:cNvPicPr/>
          <p:nvPr/>
        </p:nvPicPr>
        <p:blipFill>
          <a:blip r:embed="rId4">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6" name="Diagram 5"/>
          <p:cNvGraphicFramePr/>
          <p:nvPr>
            <p:extLst>
              <p:ext uri="{D42A27DB-BD31-4B8C-83A1-F6EECF244321}">
                <p14:modId xmlns:p14="http://schemas.microsoft.com/office/powerpoint/2010/main" val="1823574077"/>
              </p:ext>
            </p:extLst>
          </p:nvPr>
        </p:nvGraphicFramePr>
        <p:xfrm>
          <a:off x="3384282" y="1983347"/>
          <a:ext cx="6970332" cy="42966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5593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3446411240"/>
              </p:ext>
            </p:extLst>
          </p:nvPr>
        </p:nvGraphicFramePr>
        <p:xfrm>
          <a:off x="1128901" y="2243292"/>
          <a:ext cx="9994024" cy="3911847"/>
        </p:xfrm>
        <a:graphic>
          <a:graphicData uri="http://schemas.openxmlformats.org/drawingml/2006/table">
            <a:tbl>
              <a:tblPr firstRow="1" firstCol="1" bandRow="1">
                <a:tableStyleId>{5C22544A-7EE6-4342-B048-85BDC9FD1C3A}</a:tableStyleId>
              </a:tblPr>
              <a:tblGrid>
                <a:gridCol w="1445136">
                  <a:extLst>
                    <a:ext uri="{9D8B030D-6E8A-4147-A177-3AD203B41FA5}">
                      <a16:colId xmlns:a16="http://schemas.microsoft.com/office/drawing/2014/main" val="20000"/>
                    </a:ext>
                  </a:extLst>
                </a:gridCol>
                <a:gridCol w="8548888">
                  <a:extLst>
                    <a:ext uri="{9D8B030D-6E8A-4147-A177-3AD203B41FA5}">
                      <a16:colId xmlns:a16="http://schemas.microsoft.com/office/drawing/2014/main" val="20001"/>
                    </a:ext>
                  </a:extLst>
                </a:gridCol>
              </a:tblGrid>
              <a:tr h="1374045">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đăng xuất người dùng  đối với những khách hàng đã có tài khoản và đã đăng nhập vào hệ thống. Chức năng cho phép người dùng có thể đăng xuất tài khoản ra khỏi hệ thống.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1067042">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click vào nút thoát tài khoản.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677633">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Hệ thống  thực hiện việc thoát tài khoản.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793127">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Thông báo kết quả cho người dùng và hiện lại nút đăng nhập.</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0" name="Rectangle 1"/>
          <p:cNvSpPr>
            <a:spLocks noChangeArrowheads="1"/>
          </p:cNvSpPr>
          <p:nvPr/>
        </p:nvSpPr>
        <p:spPr bwMode="auto">
          <a:xfrm>
            <a:off x="978777" y="1535407"/>
            <a:ext cx="15311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Đăng xuất</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374956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477699580"/>
              </p:ext>
            </p:extLst>
          </p:nvPr>
        </p:nvGraphicFramePr>
        <p:xfrm>
          <a:off x="1074312" y="2219104"/>
          <a:ext cx="10348864" cy="4272280"/>
        </p:xfrm>
        <a:graphic>
          <a:graphicData uri="http://schemas.openxmlformats.org/drawingml/2006/table">
            <a:tbl>
              <a:tblPr firstRow="1" firstCol="1" bandRow="1">
                <a:tableStyleId>{5C22544A-7EE6-4342-B048-85BDC9FD1C3A}</a:tableStyleId>
              </a:tblPr>
              <a:tblGrid>
                <a:gridCol w="1496446">
                  <a:extLst>
                    <a:ext uri="{9D8B030D-6E8A-4147-A177-3AD203B41FA5}">
                      <a16:colId xmlns:a16="http://schemas.microsoft.com/office/drawing/2014/main" val="20000"/>
                    </a:ext>
                  </a:extLst>
                </a:gridCol>
                <a:gridCol w="8852418">
                  <a:extLst>
                    <a:ext uri="{9D8B030D-6E8A-4147-A177-3AD203B41FA5}">
                      <a16:colId xmlns:a16="http://schemas.microsoft.com/office/drawing/2014/main" val="20001"/>
                    </a:ext>
                  </a:extLst>
                </a:gridCol>
              </a:tblGrid>
              <a:tr h="618490">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Miêu tả</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Chức năng đăng nhập người dùng  đối với những khách hàng đã có tài khoản. Chức năng cho phép người dùng có thể đăng nhập tài khoản vào hệ thống.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662940">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Đầu vào</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Người dùng click vào nút đăng nhập và thực hiện điền thông tin vào form bao gồm username và password.</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21005">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Xử lý</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Hệ thống  thực hiện việc kiểm tra dữ liệu đầu vào đã đúng định dạng chưa, các trường bắt nhập đã nhập chưa..</a:t>
                      </a:r>
                    </a:p>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Tiếp đó hệ thống sẽ kiểm tra xem có thông tin người dùng nào tương ứng vơi username và password khách hàng nhập hay không, nếu có thì thực hiện đăng nhập cho người dùng, nếu sai thông báo kết quả cho người dùng.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92760">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Xuất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Thông báo kết quả cho người dùng  và thực hiện đăng nhập vào hệ thống.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0" name="Rectangle 1"/>
          <p:cNvSpPr>
            <a:spLocks noChangeArrowheads="1"/>
          </p:cNvSpPr>
          <p:nvPr/>
        </p:nvSpPr>
        <p:spPr bwMode="auto">
          <a:xfrm>
            <a:off x="965130" y="1475696"/>
            <a:ext cx="160973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Đăng nhập</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324552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66274" y="1420378"/>
            <a:ext cx="6096000" cy="1061829"/>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3.2.3. Đối với Admin</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200000"/>
              </a:lnSpc>
              <a:spcAft>
                <a:spcPts val="0"/>
              </a:spcAft>
              <a:buFont typeface="Symbol" panose="05050102010706020507" pitchFamily="18" charset="2"/>
              <a:buBlip>
                <a:blip r:embed="rId4"/>
              </a:buBlip>
            </a:pPr>
            <a:r>
              <a:rPr lang="en-US" b="1" u="sng">
                <a:solidFill>
                  <a:srgbClr val="000000"/>
                </a:solidFill>
                <a:latin typeface="Times New Roman" panose="02020603050405020304" pitchFamily="18" charset="0"/>
                <a:ea typeface="Times New Roman" panose="02020603050405020304" pitchFamily="18" charset="0"/>
              </a:rPr>
              <a:t>Đăng nhập vào hệ thống quản trị Admin</a:t>
            </a:r>
            <a:endParaRPr lang="en-US" sz="200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048113433"/>
              </p:ext>
            </p:extLst>
          </p:nvPr>
        </p:nvGraphicFramePr>
        <p:xfrm>
          <a:off x="1279027" y="2482207"/>
          <a:ext cx="10129988" cy="4026357"/>
        </p:xfrm>
        <a:graphic>
          <a:graphicData uri="http://schemas.openxmlformats.org/drawingml/2006/table">
            <a:tbl>
              <a:tblPr firstRow="1" firstCol="1" bandRow="1">
                <a:tableStyleId>{5C22544A-7EE6-4342-B048-85BDC9FD1C3A}</a:tableStyleId>
              </a:tblPr>
              <a:tblGrid>
                <a:gridCol w="1464797">
                  <a:extLst>
                    <a:ext uri="{9D8B030D-6E8A-4147-A177-3AD203B41FA5}">
                      <a16:colId xmlns:a16="http://schemas.microsoft.com/office/drawing/2014/main" val="20000"/>
                    </a:ext>
                  </a:extLst>
                </a:gridCol>
                <a:gridCol w="8665191">
                  <a:extLst>
                    <a:ext uri="{9D8B030D-6E8A-4147-A177-3AD203B41FA5}">
                      <a16:colId xmlns:a16="http://schemas.microsoft.com/office/drawing/2014/main" val="20001"/>
                    </a:ext>
                  </a:extLst>
                </a:gridCol>
              </a:tblGrid>
              <a:tr h="739514">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Miêu tả</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Chức năng đăng nhập vào hệ thống quản trị Admin dành cho những ai có tài khoản Admin .Chức năng cho phép người quản trị có thể đăng nhập vào giao diện quản trị của </a:t>
                      </a:r>
                      <a:r>
                        <a:rPr lang="vi-VN" sz="1600">
                          <a:effectLst/>
                          <a:latin typeface="Times New Roman" panose="02020603050405020304" pitchFamily="18" charset="0"/>
                          <a:cs typeface="Times New Roman" panose="02020603050405020304" pitchFamily="18" charset="0"/>
                        </a:rPr>
                        <a:t>ứng</a:t>
                      </a:r>
                      <a:r>
                        <a:rPr lang="vi-VN" sz="1600" baseline="0">
                          <a:effectLst/>
                          <a:latin typeface="Times New Roman" panose="02020603050405020304" pitchFamily="18" charset="0"/>
                          <a:cs typeface="Times New Roman" panose="02020603050405020304" pitchFamily="18" charset="0"/>
                        </a:rPr>
                        <a:t> dụng</a:t>
                      </a:r>
                      <a:r>
                        <a:rPr lang="en-US" sz="1600">
                          <a:effectLst/>
                          <a:latin typeface="Times New Roman" panose="02020603050405020304" pitchFamily="18" charset="0"/>
                          <a:cs typeface="Times New Roman" panose="02020603050405020304" pitchFamily="18" charset="0"/>
                        </a:rPr>
                        <a: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792662">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Đầu vào</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Người dùng click vào nút đăng nhập trong giao diện trang backend  và thực hiện điền thông tin vào form bao gồm username và password.</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1688054">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Xử lý</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Hệ thống  thực hiện việc kiểm tra dữ liệu đầu vào đã đúng định dạng chưa, các trường bắt nhập đã nhập chưa..</a:t>
                      </a:r>
                    </a:p>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Tiếp đó hệ thống sẽ kiểm tra xem có thông tin của admin  nào tương ứng vơi username và password người dùng nhập hay không, nếu có thì thực hiện đăng nhập cho người dùng, nếu sai thông báo kết quả cho người dùng.</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589181">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Xuất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Thông báo kết quả cho người dùng  và thực hiện đăng nhập vào giao diện admin của  hệ thống .</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89640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3811033968"/>
              </p:ext>
            </p:extLst>
          </p:nvPr>
        </p:nvGraphicFramePr>
        <p:xfrm>
          <a:off x="1074311" y="2047702"/>
          <a:ext cx="10307922" cy="4293302"/>
        </p:xfrm>
        <a:graphic>
          <a:graphicData uri="http://schemas.openxmlformats.org/drawingml/2006/table">
            <a:tbl>
              <a:tblPr firstRow="1" firstCol="1" bandRow="1">
                <a:tableStyleId>{5C22544A-7EE6-4342-B048-85BDC9FD1C3A}</a:tableStyleId>
              </a:tblPr>
              <a:tblGrid>
                <a:gridCol w="1490526">
                  <a:extLst>
                    <a:ext uri="{9D8B030D-6E8A-4147-A177-3AD203B41FA5}">
                      <a16:colId xmlns:a16="http://schemas.microsoft.com/office/drawing/2014/main" val="20000"/>
                    </a:ext>
                  </a:extLst>
                </a:gridCol>
                <a:gridCol w="8817396">
                  <a:extLst>
                    <a:ext uri="{9D8B030D-6E8A-4147-A177-3AD203B41FA5}">
                      <a16:colId xmlns:a16="http://schemas.microsoft.com/office/drawing/2014/main" val="20001"/>
                    </a:ext>
                  </a:extLst>
                </a:gridCol>
              </a:tblGrid>
              <a:tr h="1785173">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đăng xuất khỏi hệ thống quản trị </a:t>
                      </a:r>
                      <a:r>
                        <a:rPr lang="vi-VN" sz="2000">
                          <a:effectLst/>
                          <a:latin typeface="Times New Roman" panose="02020603050405020304" pitchFamily="18" charset="0"/>
                          <a:cs typeface="Times New Roman" panose="02020603050405020304" pitchFamily="18" charset="0"/>
                        </a:rPr>
                        <a:t>ứng</a:t>
                      </a:r>
                      <a:r>
                        <a:rPr lang="vi-VN" sz="2000" baseline="0">
                          <a:effectLst/>
                          <a:latin typeface="Times New Roman" panose="02020603050405020304" pitchFamily="18" charset="0"/>
                          <a:cs typeface="Times New Roman" panose="02020603050405020304" pitchFamily="18" charset="0"/>
                        </a:rPr>
                        <a:t> dụng</a:t>
                      </a:r>
                      <a:r>
                        <a:rPr lang="en-US" sz="2000">
                          <a:effectLst/>
                          <a:latin typeface="Times New Roman" panose="02020603050405020304" pitchFamily="18" charset="0"/>
                          <a:cs typeface="Times New Roman" panose="02020603050405020304" pitchFamily="18" charset="0"/>
                        </a:rPr>
                        <a:t> đối với những ai đã có tài khoản admin và đã đăng nhập vào hệ thống. Chức năng cho phép người dùng có thể đăng xuất tài khoản ra khỏi hệ thống giao diện admin của </a:t>
                      </a:r>
                      <a:r>
                        <a:rPr lang="vi-VN" sz="2000">
                          <a:effectLst/>
                          <a:latin typeface="Times New Roman" panose="02020603050405020304" pitchFamily="18" charset="0"/>
                          <a:cs typeface="Times New Roman" panose="02020603050405020304" pitchFamily="18" charset="0"/>
                        </a:rPr>
                        <a:t>ứng</a:t>
                      </a:r>
                      <a:r>
                        <a:rPr lang="vi-VN" sz="2000" baseline="0">
                          <a:effectLst/>
                          <a:latin typeface="Times New Roman" panose="02020603050405020304" pitchFamily="18" charset="0"/>
                          <a:cs typeface="Times New Roman" panose="02020603050405020304" pitchFamily="18" charset="0"/>
                        </a:rPr>
                        <a:t> dụng</a:t>
                      </a:r>
                      <a:r>
                        <a:rPr lang="en-US" sz="2000">
                          <a:effectLst/>
                          <a:latin typeface="Times New Roman" panose="02020603050405020304" pitchFamily="18" charset="0"/>
                          <a:cs typeface="Times New Roman" panose="02020603050405020304" pitchFamily="18" charset="0"/>
                        </a:rPr>
                        <a: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974724">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click vào nút thoát tài khoản.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619005">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Hệ thống  thực hiện việc thoát tài khoản ra khỏi giao diện quản trị admin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865014">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Thông báo kết quả cho người dùng và quay lại giao diện đăng nhập trang quản trị admin.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0" name="Rectangle 1"/>
          <p:cNvSpPr>
            <a:spLocks noChangeArrowheads="1"/>
          </p:cNvSpPr>
          <p:nvPr/>
        </p:nvSpPr>
        <p:spPr bwMode="auto">
          <a:xfrm>
            <a:off x="1318170" y="1498861"/>
            <a:ext cx="46826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Đăng xuất khỏi hệ thống trang quản trị</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156112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4122993298"/>
              </p:ext>
            </p:extLst>
          </p:nvPr>
        </p:nvGraphicFramePr>
        <p:xfrm>
          <a:off x="1168245" y="2168651"/>
          <a:ext cx="9749964" cy="3713533"/>
        </p:xfrm>
        <a:graphic>
          <a:graphicData uri="http://schemas.openxmlformats.org/drawingml/2006/table">
            <a:tbl>
              <a:tblPr firstRow="1" firstCol="1" bandRow="1">
                <a:tableStyleId>{5C22544A-7EE6-4342-B048-85BDC9FD1C3A}</a:tableStyleId>
              </a:tblPr>
              <a:tblGrid>
                <a:gridCol w="1409845">
                  <a:extLst>
                    <a:ext uri="{9D8B030D-6E8A-4147-A177-3AD203B41FA5}">
                      <a16:colId xmlns:a16="http://schemas.microsoft.com/office/drawing/2014/main" val="20000"/>
                    </a:ext>
                  </a:extLst>
                </a:gridCol>
                <a:gridCol w="8340119">
                  <a:extLst>
                    <a:ext uri="{9D8B030D-6E8A-4147-A177-3AD203B41FA5}">
                      <a16:colId xmlns:a16="http://schemas.microsoft.com/office/drawing/2014/main" val="20001"/>
                    </a:ext>
                  </a:extLst>
                </a:gridCol>
              </a:tblGrid>
              <a:tr h="1049350">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quản lý danh mục cho phép người quản trị Admin có thể  xem các danh mục trong hệ thống bán hàng </a:t>
                      </a:r>
                      <a:r>
                        <a:rPr lang="vi-VN" sz="2000">
                          <a:effectLst/>
                          <a:latin typeface="Times New Roman" panose="02020603050405020304" pitchFamily="18" charset="0"/>
                          <a:cs typeface="Times New Roman" panose="02020603050405020304" pitchFamily="18" charset="0"/>
                        </a:rPr>
                        <a:t>SolarBook</a:t>
                      </a:r>
                      <a:r>
                        <a:rPr lang="en-US" sz="2000">
                          <a:effectLst/>
                          <a:latin typeface="Times New Roman" panose="02020603050405020304" pitchFamily="18" charset="0"/>
                          <a:cs typeface="Times New Roman" panose="02020603050405020304" pitchFamily="18" charset="0"/>
                        </a:rPr>
                        <a: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1049350">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Chọn vào nút được thiết kế sẵn để thực hiện các chức năng thêm xóa sửa tương ứng.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1049350">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Hệ thống thực hiện tải lên 3 mục chọn cho admin là: Book Managament, Customer Managament, Order Managament.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565483">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Hiện 3 button tương ứng cho admin.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0" name="Rectangle 1"/>
          <p:cNvSpPr>
            <a:spLocks noChangeArrowheads="1"/>
          </p:cNvSpPr>
          <p:nvPr/>
        </p:nvSpPr>
        <p:spPr bwMode="auto">
          <a:xfrm>
            <a:off x="990825" y="1405448"/>
            <a:ext cx="298190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 lý các danh mục</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115668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3396199699"/>
              </p:ext>
            </p:extLst>
          </p:nvPr>
        </p:nvGraphicFramePr>
        <p:xfrm>
          <a:off x="733805" y="1829639"/>
          <a:ext cx="11191163" cy="4922539"/>
        </p:xfrm>
        <a:graphic>
          <a:graphicData uri="http://schemas.openxmlformats.org/drawingml/2006/table">
            <a:tbl>
              <a:tblPr firstRow="1" firstCol="1" bandRow="1">
                <a:tableStyleId>{5C22544A-7EE6-4342-B048-85BDC9FD1C3A}</a:tableStyleId>
              </a:tblPr>
              <a:tblGrid>
                <a:gridCol w="900752">
                  <a:extLst>
                    <a:ext uri="{9D8B030D-6E8A-4147-A177-3AD203B41FA5}">
                      <a16:colId xmlns:a16="http://schemas.microsoft.com/office/drawing/2014/main" val="20000"/>
                    </a:ext>
                  </a:extLst>
                </a:gridCol>
                <a:gridCol w="10290411">
                  <a:extLst>
                    <a:ext uri="{9D8B030D-6E8A-4147-A177-3AD203B41FA5}">
                      <a16:colId xmlns:a16="http://schemas.microsoft.com/office/drawing/2014/main" val="20001"/>
                    </a:ext>
                  </a:extLst>
                </a:gridCol>
              </a:tblGrid>
              <a:tr h="373399">
                <a:tc>
                  <a:txBody>
                    <a:bodyPr/>
                    <a:lstStyle/>
                    <a:p>
                      <a:pPr algn="l">
                        <a:lnSpc>
                          <a:spcPct val="150000"/>
                        </a:lnSpc>
                        <a:spcAft>
                          <a:spcPts val="0"/>
                        </a:spcAft>
                      </a:pPr>
                      <a:r>
                        <a:rPr lang="en-US" sz="1300">
                          <a:effectLst/>
                          <a:latin typeface="Times New Roman" panose="02020603050405020304" pitchFamily="18" charset="0"/>
                          <a:cs typeface="Times New Roman" panose="02020603050405020304" pitchFamily="18" charset="0"/>
                        </a:rPr>
                        <a:t>Miêu tả</a:t>
                      </a:r>
                      <a:endParaRPr lang="en-US"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656" marR="48656" marT="0" marB="0" anchor="ctr"/>
                </a:tc>
                <a:tc>
                  <a:txBody>
                    <a:bodyPr/>
                    <a:lstStyle/>
                    <a:p>
                      <a:pPr marL="71755"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Chức năng quản lý sản phẩm cho phép người quản trị Admin có thể  thêm xóa sửa các sản phẩm  trong </a:t>
                      </a:r>
                      <a:r>
                        <a:rPr lang="vi-VN" sz="1300">
                          <a:effectLst/>
                          <a:latin typeface="Times New Roman" panose="02020603050405020304" pitchFamily="18" charset="0"/>
                          <a:cs typeface="Times New Roman" panose="02020603050405020304" pitchFamily="18" charset="0"/>
                        </a:rPr>
                        <a:t>ứng</a:t>
                      </a:r>
                      <a:r>
                        <a:rPr lang="vi-VN" sz="1300" baseline="0">
                          <a:effectLst/>
                          <a:latin typeface="Times New Roman" panose="02020603050405020304" pitchFamily="18" charset="0"/>
                          <a:cs typeface="Times New Roman" panose="02020603050405020304" pitchFamily="18" charset="0"/>
                        </a:rPr>
                        <a:t> dụng SolarBook</a:t>
                      </a:r>
                      <a:r>
                        <a:rPr lang="en-US" sz="1300">
                          <a:effectLst/>
                          <a:latin typeface="Times New Roman" panose="02020603050405020304" pitchFamily="18" charset="0"/>
                          <a:cs typeface="Times New Roman" panose="02020603050405020304" pitchFamily="18" charset="0"/>
                        </a:rPr>
                        <a:t>.</a:t>
                      </a:r>
                      <a:endParaRPr lang="en-US"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656" marR="48656" marT="0" marB="0" anchor="ctr"/>
                </a:tc>
                <a:extLst>
                  <a:ext uri="{0D108BD9-81ED-4DB2-BD59-A6C34878D82A}">
                    <a16:rowId xmlns:a16="http://schemas.microsoft.com/office/drawing/2014/main" val="10000"/>
                  </a:ext>
                </a:extLst>
              </a:tr>
              <a:tr h="262526">
                <a:tc>
                  <a:txBody>
                    <a:bodyPr/>
                    <a:lstStyle/>
                    <a:p>
                      <a:pPr algn="l">
                        <a:lnSpc>
                          <a:spcPct val="150000"/>
                        </a:lnSpc>
                        <a:spcAft>
                          <a:spcPts val="0"/>
                        </a:spcAft>
                      </a:pPr>
                      <a:r>
                        <a:rPr lang="en-US" sz="1300">
                          <a:effectLst/>
                          <a:latin typeface="Times New Roman" panose="02020603050405020304" pitchFamily="18" charset="0"/>
                          <a:cs typeface="Times New Roman" panose="02020603050405020304" pitchFamily="18" charset="0"/>
                        </a:rPr>
                        <a:t>Đầu vào</a:t>
                      </a:r>
                      <a:endParaRPr lang="en-US"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656" marR="48656" marT="0" marB="0" anchor="ctr"/>
                </a:tc>
                <a:tc>
                  <a:txBody>
                    <a:bodyPr/>
                    <a:lstStyle/>
                    <a:p>
                      <a:pPr marL="36195"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Chọn vào nút được thiết kế sẵn để thực hiện các chức năng thêm, xóa, sửa tương ứng.</a:t>
                      </a:r>
                      <a:endParaRPr lang="en-US"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656" marR="48656" marT="0" marB="0" anchor="ctr"/>
                </a:tc>
                <a:extLst>
                  <a:ext uri="{0D108BD9-81ED-4DB2-BD59-A6C34878D82A}">
                    <a16:rowId xmlns:a16="http://schemas.microsoft.com/office/drawing/2014/main" val="10001"/>
                  </a:ext>
                </a:extLst>
              </a:tr>
              <a:tr h="3493613">
                <a:tc>
                  <a:txBody>
                    <a:bodyPr/>
                    <a:lstStyle/>
                    <a:p>
                      <a:pPr algn="l">
                        <a:lnSpc>
                          <a:spcPct val="150000"/>
                        </a:lnSpc>
                        <a:spcAft>
                          <a:spcPts val="0"/>
                        </a:spcAft>
                      </a:pPr>
                      <a:r>
                        <a:rPr lang="en-US" sz="1300">
                          <a:effectLst/>
                          <a:latin typeface="Times New Roman" panose="02020603050405020304" pitchFamily="18" charset="0"/>
                          <a:cs typeface="Times New Roman" panose="02020603050405020304" pitchFamily="18" charset="0"/>
                        </a:rPr>
                        <a:t>Xử lý</a:t>
                      </a:r>
                      <a:endParaRPr lang="en-US"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656" marR="48656" marT="0" marB="0" anchor="ctr"/>
                </a:tc>
                <a:tc>
                  <a:txBody>
                    <a:bodyPr/>
                    <a:lstStyle/>
                    <a:p>
                      <a:pPr marL="342900" lvl="0" indent="-342900" algn="l">
                        <a:lnSpc>
                          <a:spcPct val="150000"/>
                        </a:lnSpc>
                        <a:spcBef>
                          <a:spcPts val="600"/>
                        </a:spcBef>
                        <a:spcAft>
                          <a:spcPts val="0"/>
                        </a:spcAft>
                        <a:buSzPts val="1200"/>
                        <a:buFont typeface="Wingdings" panose="05000000000000000000" pitchFamily="2" charset="2"/>
                        <a:buChar char=""/>
                      </a:pPr>
                      <a:r>
                        <a:rPr lang="en-US" sz="1300">
                          <a:effectLst/>
                          <a:latin typeface="Times New Roman" panose="02020603050405020304" pitchFamily="18" charset="0"/>
                          <a:cs typeface="Times New Roman" panose="02020603050405020304" pitchFamily="18" charset="0"/>
                        </a:rPr>
                        <a:t>Thêm.</a:t>
                      </a:r>
                    </a:p>
                    <a:p>
                      <a:pPr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 Ở bước này, admin sẽ nhập các thông tin cần thiết, hệ thống sẽ kiểm tra tính đúng đắn về kiểu dữ liệu nhập vào, các trường bắt buộc phải nhập và kiểm tra các trường dữ liệu đã bị trùng trong CSDL và thông báo cho admin biết khi có lỗi.</a:t>
                      </a:r>
                    </a:p>
                    <a:p>
                      <a:pPr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 Hệ thống thực hiện thêm dữ liệu vào CSDL.</a:t>
                      </a:r>
                    </a:p>
                    <a:p>
                      <a:pPr marL="342900" lvl="0" indent="-342900" algn="l">
                        <a:lnSpc>
                          <a:spcPct val="150000"/>
                        </a:lnSpc>
                        <a:spcBef>
                          <a:spcPts val="600"/>
                        </a:spcBef>
                        <a:spcAft>
                          <a:spcPts val="0"/>
                        </a:spcAft>
                        <a:buSzPts val="1200"/>
                        <a:buFont typeface="Wingdings" panose="05000000000000000000" pitchFamily="2" charset="2"/>
                        <a:buChar char=""/>
                      </a:pPr>
                      <a:r>
                        <a:rPr lang="en-US" sz="1300">
                          <a:effectLst/>
                          <a:latin typeface="Times New Roman" panose="02020603050405020304" pitchFamily="18" charset="0"/>
                          <a:cs typeface="Times New Roman" panose="02020603050405020304" pitchFamily="18" charset="0"/>
                        </a:rPr>
                        <a:t>Sửa.</a:t>
                      </a:r>
                    </a:p>
                    <a:p>
                      <a:pPr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 Chức năng này cho phép admin sửa dữ liệu của các bản ghi đã được lưu trữ ở trong CSDL.</a:t>
                      </a:r>
                    </a:p>
                    <a:p>
                      <a:pPr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 Hệ thống sẽ kiểm tra như ở bước thêm và thực hiện lưu dữ liệu vào CSDL.</a:t>
                      </a:r>
                    </a:p>
                    <a:p>
                      <a:pPr marL="342900" lvl="0" indent="-342900" algn="l">
                        <a:lnSpc>
                          <a:spcPct val="150000"/>
                        </a:lnSpc>
                        <a:spcBef>
                          <a:spcPts val="600"/>
                        </a:spcBef>
                        <a:spcAft>
                          <a:spcPts val="0"/>
                        </a:spcAft>
                        <a:buSzPts val="1200"/>
                        <a:buFont typeface="Wingdings" panose="05000000000000000000" pitchFamily="2" charset="2"/>
                        <a:buChar char=""/>
                      </a:pPr>
                      <a:r>
                        <a:rPr lang="en-US" sz="1300">
                          <a:effectLst/>
                          <a:latin typeface="Times New Roman" panose="02020603050405020304" pitchFamily="18" charset="0"/>
                          <a:cs typeface="Times New Roman" panose="02020603050405020304" pitchFamily="18" charset="0"/>
                        </a:rPr>
                        <a:t>Xóa.</a:t>
                      </a:r>
                    </a:p>
                    <a:p>
                      <a:pPr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 Admin sẽ click vào nút xóa tương ứng với bản dữ liệu muốn xóa, hệ thống sẽ hỏi có muốn xóa không?</a:t>
                      </a:r>
                    </a:p>
                    <a:p>
                      <a:pPr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 Nếu người dùng nhấn Yes thì thực hiện xóa dữ liệu trong CSDL, nếu No thì không làm gì cả.</a:t>
                      </a:r>
                    </a:p>
                    <a:p>
                      <a:pPr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 </a:t>
                      </a:r>
                      <a:endParaRPr lang="en-US"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656" marR="48656" marT="0" marB="0" anchor="ctr"/>
                </a:tc>
                <a:extLst>
                  <a:ext uri="{0D108BD9-81ED-4DB2-BD59-A6C34878D82A}">
                    <a16:rowId xmlns:a16="http://schemas.microsoft.com/office/drawing/2014/main" val="10002"/>
                  </a:ext>
                </a:extLst>
              </a:tr>
              <a:tr h="262526">
                <a:tc>
                  <a:txBody>
                    <a:bodyPr/>
                    <a:lstStyle/>
                    <a:p>
                      <a:pPr algn="l">
                        <a:lnSpc>
                          <a:spcPct val="150000"/>
                        </a:lnSpc>
                        <a:spcAft>
                          <a:spcPts val="0"/>
                        </a:spcAft>
                      </a:pPr>
                      <a:r>
                        <a:rPr lang="en-US" sz="1300">
                          <a:effectLst/>
                          <a:latin typeface="Times New Roman" panose="02020603050405020304" pitchFamily="18" charset="0"/>
                          <a:cs typeface="Times New Roman" panose="02020603050405020304" pitchFamily="18" charset="0"/>
                        </a:rPr>
                        <a:t>Xuất</a:t>
                      </a:r>
                      <a:endParaRPr lang="en-US"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656" marR="48656" marT="0" marB="0" anchor="ctr"/>
                </a:tc>
                <a:tc>
                  <a:txBody>
                    <a:bodyPr/>
                    <a:lstStyle/>
                    <a:p>
                      <a:pPr marL="36195"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Thông báo kết quả thành công hoặc lỗi cho người dùng.</a:t>
                      </a:r>
                      <a:endParaRPr lang="en-US"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656" marR="48656" marT="0" marB="0" anchor="ctr"/>
                </a:tc>
                <a:extLst>
                  <a:ext uri="{0D108BD9-81ED-4DB2-BD59-A6C34878D82A}">
                    <a16:rowId xmlns:a16="http://schemas.microsoft.com/office/drawing/2014/main" val="10003"/>
                  </a:ext>
                </a:extLst>
              </a:tr>
            </a:tbl>
          </a:graphicData>
        </a:graphic>
      </p:graphicFrame>
      <p:sp>
        <p:nvSpPr>
          <p:cNvPr id="10" name="Rectangle 1"/>
          <p:cNvSpPr>
            <a:spLocks noChangeArrowheads="1"/>
          </p:cNvSpPr>
          <p:nvPr/>
        </p:nvSpPr>
        <p:spPr bwMode="auto">
          <a:xfrm>
            <a:off x="682533" y="1390002"/>
            <a:ext cx="1065025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 lý sản phẩm</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334773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4115886055"/>
              </p:ext>
            </p:extLst>
          </p:nvPr>
        </p:nvGraphicFramePr>
        <p:xfrm>
          <a:off x="869595" y="2047702"/>
          <a:ext cx="10621820" cy="4418965"/>
        </p:xfrm>
        <a:graphic>
          <a:graphicData uri="http://schemas.openxmlformats.org/drawingml/2006/table">
            <a:tbl>
              <a:tblPr firstRow="1" firstCol="1" bandRow="1">
                <a:tableStyleId>{5C22544A-7EE6-4342-B048-85BDC9FD1C3A}</a:tableStyleId>
              </a:tblPr>
              <a:tblGrid>
                <a:gridCol w="1535915">
                  <a:extLst>
                    <a:ext uri="{9D8B030D-6E8A-4147-A177-3AD203B41FA5}">
                      <a16:colId xmlns:a16="http://schemas.microsoft.com/office/drawing/2014/main" val="20000"/>
                    </a:ext>
                  </a:extLst>
                </a:gridCol>
                <a:gridCol w="9085905">
                  <a:extLst>
                    <a:ext uri="{9D8B030D-6E8A-4147-A177-3AD203B41FA5}">
                      <a16:colId xmlns:a16="http://schemas.microsoft.com/office/drawing/2014/main" val="20001"/>
                    </a:ext>
                  </a:extLst>
                </a:gridCol>
              </a:tblGrid>
              <a:tr h="618490">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Miêu tả</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Chức năng quản lý hóa đơn cho phép người quản trị Admin có thể  xác nhận hoặc xóa các đơn hàng khách hàng đặt trong </a:t>
                      </a:r>
                      <a:r>
                        <a:rPr lang="vi-VN" sz="1600">
                          <a:effectLst/>
                          <a:latin typeface="Times New Roman" panose="02020603050405020304" pitchFamily="18" charset="0"/>
                          <a:cs typeface="Times New Roman" panose="02020603050405020304" pitchFamily="18" charset="0"/>
                        </a:rPr>
                        <a:t>ứng</a:t>
                      </a:r>
                      <a:r>
                        <a:rPr lang="vi-VN" sz="1600" baseline="0">
                          <a:effectLst/>
                          <a:latin typeface="Times New Roman" panose="02020603050405020304" pitchFamily="18" charset="0"/>
                          <a:cs typeface="Times New Roman" panose="02020603050405020304" pitchFamily="18" charset="0"/>
                        </a:rPr>
                        <a:t> dụng SolarBook</a:t>
                      </a:r>
                      <a:r>
                        <a:rPr lang="en-US" sz="1600">
                          <a:effectLst/>
                          <a:latin typeface="Times New Roman" panose="02020603050405020304" pitchFamily="18" charset="0"/>
                          <a:cs typeface="Times New Roman" panose="02020603050405020304" pitchFamily="18" charset="0"/>
                        </a:rPr>
                        <a: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662940">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Đầu vào</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Chọn vào nút được thiết kế sẵn để thực hiện các chức năng xác nhận và xóa tương ứng.</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21005">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Xử lý</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42900" lvl="0" indent="-342900" algn="l">
                        <a:lnSpc>
                          <a:spcPct val="150000"/>
                        </a:lnSpc>
                        <a:spcBef>
                          <a:spcPts val="600"/>
                        </a:spcBef>
                        <a:spcAft>
                          <a:spcPts val="0"/>
                        </a:spcAft>
                        <a:buSzPts val="1200"/>
                        <a:buFont typeface="Wingdings" panose="05000000000000000000" pitchFamily="2" charset="2"/>
                        <a:buChar char=""/>
                      </a:pPr>
                      <a:r>
                        <a:rPr lang="en-US" sz="1600">
                          <a:effectLst/>
                          <a:latin typeface="Times New Roman" panose="02020603050405020304" pitchFamily="18" charset="0"/>
                          <a:cs typeface="Times New Roman" panose="02020603050405020304" pitchFamily="18" charset="0"/>
                        </a:rPr>
                        <a:t>Xác nhận.</a:t>
                      </a:r>
                    </a:p>
                    <a:p>
                      <a:pPr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 Chức năng này cho phép admin xác nhận dữ liệu của các bản ghi đã được lưu trữ ở trong CSDL.</a:t>
                      </a:r>
                    </a:p>
                    <a:p>
                      <a:pPr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 Hệ thống sẽ kiểm tra như ở bước thêm và thực hiện lưu dữ liệu vào CSDL.</a:t>
                      </a:r>
                    </a:p>
                    <a:p>
                      <a:pPr marL="342900" lvl="0" indent="-342900" algn="l">
                        <a:lnSpc>
                          <a:spcPct val="150000"/>
                        </a:lnSpc>
                        <a:spcBef>
                          <a:spcPts val="600"/>
                        </a:spcBef>
                        <a:spcAft>
                          <a:spcPts val="0"/>
                        </a:spcAft>
                        <a:buSzPts val="1200"/>
                        <a:buFont typeface="Wingdings" panose="05000000000000000000" pitchFamily="2" charset="2"/>
                        <a:buChar char=""/>
                      </a:pPr>
                      <a:r>
                        <a:rPr lang="en-US" sz="1600">
                          <a:effectLst/>
                          <a:latin typeface="Times New Roman" panose="02020603050405020304" pitchFamily="18" charset="0"/>
                          <a:cs typeface="Times New Roman" panose="02020603050405020304" pitchFamily="18" charset="0"/>
                        </a:rPr>
                        <a:t>Xóa.</a:t>
                      </a:r>
                    </a:p>
                    <a:p>
                      <a:pPr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 Admin sẽ click vào nút xóa tương ứng với bản dữ liệu muốn xóa, hệ thống sẽ hỏi có muốn xóa không?</a:t>
                      </a:r>
                    </a:p>
                    <a:p>
                      <a:pPr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 Nếu người dùng nhấn Yes thì thực hiện xóa dữ liệu trong CSDL, nếu No thì không làm gì cả.</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92760">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Xuất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Thông báo kết quả thành công hoặc lỗi cho người dùng.</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0" name="Rectangle 1"/>
          <p:cNvSpPr>
            <a:spLocks noChangeArrowheads="1"/>
          </p:cNvSpPr>
          <p:nvPr/>
        </p:nvSpPr>
        <p:spPr bwMode="auto">
          <a:xfrm>
            <a:off x="682533" y="1448923"/>
            <a:ext cx="69738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 lí các Order (hóa đơn)</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28547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2840076964"/>
              </p:ext>
            </p:extLst>
          </p:nvPr>
        </p:nvGraphicFramePr>
        <p:xfrm>
          <a:off x="1156198" y="2183582"/>
          <a:ext cx="10266978" cy="3571704"/>
        </p:xfrm>
        <a:graphic>
          <a:graphicData uri="http://schemas.openxmlformats.org/drawingml/2006/table">
            <a:tbl>
              <a:tblPr firstRow="1" firstCol="1" bandRow="1">
                <a:tableStyleId>{5C22544A-7EE6-4342-B048-85BDC9FD1C3A}</a:tableStyleId>
              </a:tblPr>
              <a:tblGrid>
                <a:gridCol w="1484605">
                  <a:extLst>
                    <a:ext uri="{9D8B030D-6E8A-4147-A177-3AD203B41FA5}">
                      <a16:colId xmlns:a16="http://schemas.microsoft.com/office/drawing/2014/main" val="20000"/>
                    </a:ext>
                  </a:extLst>
                </a:gridCol>
                <a:gridCol w="8782373">
                  <a:extLst>
                    <a:ext uri="{9D8B030D-6E8A-4147-A177-3AD203B41FA5}">
                      <a16:colId xmlns:a16="http://schemas.microsoft.com/office/drawing/2014/main" val="20001"/>
                    </a:ext>
                  </a:extLst>
                </a:gridCol>
              </a:tblGrid>
              <a:tr h="755214">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Miêu tả</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Chức năng quản lý hóa đơn chi tiết cho phép người quản trị Admin có thể  xem các hóa đơn chi tiết của khách hàng đặt trong </a:t>
                      </a:r>
                      <a:r>
                        <a:rPr lang="vi-VN" sz="1800">
                          <a:effectLst/>
                          <a:latin typeface="Times New Roman" panose="02020603050405020304" pitchFamily="18" charset="0"/>
                          <a:cs typeface="Times New Roman" panose="02020603050405020304" pitchFamily="18" charset="0"/>
                        </a:rPr>
                        <a:t>ứng</a:t>
                      </a:r>
                      <a:r>
                        <a:rPr lang="vi-VN" sz="1800" baseline="0">
                          <a:effectLst/>
                          <a:latin typeface="Times New Roman" panose="02020603050405020304" pitchFamily="18" charset="0"/>
                          <a:cs typeface="Times New Roman" panose="02020603050405020304" pitchFamily="18" charset="0"/>
                        </a:rPr>
                        <a:t> dụng</a:t>
                      </a:r>
                      <a:r>
                        <a:rPr lang="en-US" sz="1800">
                          <a:effectLst/>
                          <a:latin typeface="Times New Roman" panose="02020603050405020304" pitchFamily="18" charset="0"/>
                          <a:cs typeface="Times New Roman" panose="02020603050405020304" pitchFamily="18" charset="0"/>
                        </a:rPr>
                        <a: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809490">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Đầu vào</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Chọn vào nút được thiết kế sẵn để thực hiện các chức năng xem tương ứng.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1150344">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Xử lý</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42900" lvl="0" indent="-342900" algn="l">
                        <a:lnSpc>
                          <a:spcPct val="150000"/>
                        </a:lnSpc>
                        <a:spcBef>
                          <a:spcPts val="600"/>
                        </a:spcBef>
                        <a:spcAft>
                          <a:spcPts val="0"/>
                        </a:spcAft>
                        <a:buSzPts val="1200"/>
                        <a:buFont typeface="Wingdings" panose="05000000000000000000" pitchFamily="2" charset="2"/>
                        <a:buChar char=""/>
                      </a:pPr>
                      <a:r>
                        <a:rPr lang="en-US" sz="1800">
                          <a:effectLst/>
                          <a:latin typeface="Times New Roman" panose="02020603050405020304" pitchFamily="18" charset="0"/>
                          <a:cs typeface="Times New Roman" panose="02020603050405020304" pitchFamily="18" charset="0"/>
                        </a:rPr>
                        <a:t>Xem.</a:t>
                      </a:r>
                    </a:p>
                    <a:p>
                      <a:pPr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 Chức năng này cho phép admin xem dữ liệu của các bản ghi đã được lưu trữ ở trong CSDL.</a:t>
                      </a:r>
                    </a:p>
                    <a:p>
                      <a:pPr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01690">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Xuất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Thông báo kết quả thành công hoặc lỗi cho người dùng.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0" name="Rectangle 1"/>
          <p:cNvSpPr>
            <a:spLocks noChangeArrowheads="1"/>
          </p:cNvSpPr>
          <p:nvPr/>
        </p:nvSpPr>
        <p:spPr bwMode="auto">
          <a:xfrm>
            <a:off x="1008978" y="1475696"/>
            <a:ext cx="9511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 lý OrderItem (hóa đơn chi tiết)</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385823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4264720077"/>
              </p:ext>
            </p:extLst>
          </p:nvPr>
        </p:nvGraphicFramePr>
        <p:xfrm>
          <a:off x="869595" y="1952168"/>
          <a:ext cx="10553581" cy="4608880"/>
        </p:xfrm>
        <a:graphic>
          <a:graphicData uri="http://schemas.openxmlformats.org/drawingml/2006/table">
            <a:tbl>
              <a:tblPr firstRow="1" firstCol="1" bandRow="1">
                <a:tableStyleId>{5C22544A-7EE6-4342-B048-85BDC9FD1C3A}</a:tableStyleId>
              </a:tblPr>
              <a:tblGrid>
                <a:gridCol w="1526048">
                  <a:extLst>
                    <a:ext uri="{9D8B030D-6E8A-4147-A177-3AD203B41FA5}">
                      <a16:colId xmlns:a16="http://schemas.microsoft.com/office/drawing/2014/main" val="20000"/>
                    </a:ext>
                  </a:extLst>
                </a:gridCol>
                <a:gridCol w="9027533">
                  <a:extLst>
                    <a:ext uri="{9D8B030D-6E8A-4147-A177-3AD203B41FA5}">
                      <a16:colId xmlns:a16="http://schemas.microsoft.com/office/drawing/2014/main" val="20001"/>
                    </a:ext>
                  </a:extLst>
                </a:gridCol>
              </a:tblGrid>
              <a:tr h="795661">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Miêu tả</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Chức năng quản lý tài khoản khách cho phép người quản trị Admin có thể xem, xóa tài khoản khách trong </a:t>
                      </a:r>
                      <a:r>
                        <a:rPr lang="vi-VN" sz="1800">
                          <a:effectLst/>
                          <a:latin typeface="Times New Roman" panose="02020603050405020304" pitchFamily="18" charset="0"/>
                          <a:cs typeface="Times New Roman" panose="02020603050405020304" pitchFamily="18" charset="0"/>
                        </a:rPr>
                        <a:t>ứng</a:t>
                      </a:r>
                      <a:r>
                        <a:rPr lang="vi-VN" sz="1800" baseline="0">
                          <a:effectLst/>
                          <a:latin typeface="Times New Roman" panose="02020603050405020304" pitchFamily="18" charset="0"/>
                          <a:cs typeface="Times New Roman" panose="02020603050405020304" pitchFamily="18" charset="0"/>
                        </a:rPr>
                        <a:t> dụng</a:t>
                      </a:r>
                      <a:r>
                        <a:rPr lang="en-US" sz="1800">
                          <a:effectLst/>
                          <a:latin typeface="Times New Roman" panose="02020603050405020304" pitchFamily="18" charset="0"/>
                          <a:cs typeface="Times New Roman" panose="02020603050405020304" pitchFamily="18" charset="0"/>
                        </a:rPr>
                        <a: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596307">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Đầu vào</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Chọn vào nút được thiết kế sẵn để thực hiện các chức năng xem, xóa  tương ứng.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681672">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Xử lý</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42900" lvl="0" indent="-342900" algn="l">
                        <a:lnSpc>
                          <a:spcPct val="150000"/>
                        </a:lnSpc>
                        <a:spcBef>
                          <a:spcPts val="600"/>
                        </a:spcBef>
                        <a:spcAft>
                          <a:spcPts val="0"/>
                        </a:spcAft>
                        <a:buSzPts val="1200"/>
                        <a:buFont typeface="Wingdings" panose="05000000000000000000" pitchFamily="2" charset="2"/>
                        <a:buChar char=""/>
                      </a:pPr>
                      <a:r>
                        <a:rPr lang="en-US" sz="1800">
                          <a:effectLst/>
                          <a:latin typeface="Times New Roman" panose="02020603050405020304" pitchFamily="18" charset="0"/>
                          <a:cs typeface="Times New Roman" panose="02020603050405020304" pitchFamily="18" charset="0"/>
                        </a:rPr>
                        <a:t>xem.</a:t>
                      </a:r>
                    </a:p>
                    <a:p>
                      <a:pPr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 Chức năng này cho phép admin xem dữ liệu của các bản ghi đã được lưu trữ ở trong CSDL.</a:t>
                      </a:r>
                    </a:p>
                    <a:p>
                      <a:pPr marL="342900" lvl="0" indent="-342900" algn="l">
                        <a:lnSpc>
                          <a:spcPct val="150000"/>
                        </a:lnSpc>
                        <a:spcBef>
                          <a:spcPts val="600"/>
                        </a:spcBef>
                        <a:spcAft>
                          <a:spcPts val="0"/>
                        </a:spcAft>
                        <a:buSzPts val="1200"/>
                        <a:buFont typeface="Wingdings" panose="05000000000000000000" pitchFamily="2" charset="2"/>
                        <a:buChar char=""/>
                      </a:pPr>
                      <a:r>
                        <a:rPr lang="en-US" sz="1800">
                          <a:effectLst/>
                          <a:latin typeface="Times New Roman" panose="02020603050405020304" pitchFamily="18" charset="0"/>
                          <a:cs typeface="Times New Roman" panose="02020603050405020304" pitchFamily="18" charset="0"/>
                        </a:rPr>
                        <a:t>Xóa.</a:t>
                      </a:r>
                    </a:p>
                    <a:p>
                      <a:pPr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 Admin sẽ click vào nút xóa tương ứng với bản dữ liệu muốn xóa, hệ thống sẽ hỏi có muốn xóa không?</a:t>
                      </a:r>
                    </a:p>
                    <a:p>
                      <a:pPr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 Nếu người dùng nhấn Yes thì thực hiện xóa dữ liệu trong CSDL, nếu No thì không làm gì cả.</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3232">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Xuất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Thông báo kết quả thành công hoặc lỗi cho người dùng.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0" name="Rectangle 1"/>
          <p:cNvSpPr>
            <a:spLocks noChangeArrowheads="1"/>
          </p:cNvSpPr>
          <p:nvPr/>
        </p:nvSpPr>
        <p:spPr bwMode="auto">
          <a:xfrm>
            <a:off x="733805" y="1491085"/>
            <a:ext cx="459773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 lý danh sách tài khoản của khách</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386442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130145" cy="1645500"/>
            <a:chOff x="2075625" y="1090612"/>
            <a:chExt cx="3370157" cy="2144143"/>
          </a:xfrm>
        </p:grpSpPr>
        <p:sp>
          <p:nvSpPr>
            <p:cNvPr id="4" name="Shape 232"/>
            <p:cNvSpPr/>
            <p:nvPr/>
          </p:nvSpPr>
          <p:spPr>
            <a:xfrm>
              <a:off x="2752258" y="1623893"/>
              <a:ext cx="2693524"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Các biểu đồ</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04</a:t>
            </a:r>
          </a:p>
        </p:txBody>
      </p:sp>
      <p:sp>
        <p:nvSpPr>
          <p:cNvPr id="10" name="Rectangle 9"/>
          <p:cNvSpPr/>
          <p:nvPr/>
        </p:nvSpPr>
        <p:spPr>
          <a:xfrm>
            <a:off x="724683" y="1617044"/>
            <a:ext cx="2408032" cy="284693"/>
          </a:xfrm>
          <a:prstGeom prst="rect">
            <a:avLst/>
          </a:prstGeom>
        </p:spPr>
        <p:txBody>
          <a:bodyPr wrap="none">
            <a:spAutoFit/>
          </a:bodyPr>
          <a:lstStyle/>
          <a:p>
            <a:pPr algn="just">
              <a:lnSpc>
                <a:spcPts val="1500"/>
              </a:lnSpc>
              <a:spcAft>
                <a:spcPts val="0"/>
              </a:spcAft>
            </a:pPr>
            <a:r>
              <a:rPr lang="en-US" sz="2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4.1. Biểu đồ mức 0</a:t>
            </a:r>
            <a:endParaRPr lang="en-US" sz="2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Rectangle 11"/>
          <p:cNvSpPr/>
          <p:nvPr/>
        </p:nvSpPr>
        <p:spPr>
          <a:xfrm>
            <a:off x="3847138" y="6207275"/>
            <a:ext cx="3897221" cy="284693"/>
          </a:xfrm>
          <a:prstGeom prst="rect">
            <a:avLst/>
          </a:prstGeom>
        </p:spPr>
        <p:txBody>
          <a:bodyPr wrap="none">
            <a:spAutoFit/>
          </a:bodyPr>
          <a:lstStyle/>
          <a:p>
            <a:pPr algn="ctr">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Hình 3: Biểu đồ mức ngữ cảnh hệ thống</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3" name="Picture 12" descr="C:\Users\Admin\AppData\Local\Microsoft\Windows\INetCacheContent.Word\dgf.png"/>
          <p:cNvPicPr/>
          <p:nvPr/>
        </p:nvPicPr>
        <p:blipFill>
          <a:blip r:embed="rId4">
            <a:extLst>
              <a:ext uri="{28A0092B-C50C-407E-A947-70E740481C1C}">
                <a14:useLocalDpi xmlns:a14="http://schemas.microsoft.com/office/drawing/2010/main" val="0"/>
              </a:ext>
            </a:extLst>
          </a:blip>
          <a:srcRect/>
          <a:stretch>
            <a:fillRect/>
          </a:stretch>
        </p:blipFill>
        <p:spPr bwMode="auto">
          <a:xfrm>
            <a:off x="2051222" y="1956752"/>
            <a:ext cx="7512907" cy="4011562"/>
          </a:xfrm>
          <a:prstGeom prst="rect">
            <a:avLst/>
          </a:prstGeom>
          <a:noFill/>
          <a:ln>
            <a:noFill/>
          </a:ln>
        </p:spPr>
      </p:pic>
    </p:spTree>
    <p:extLst>
      <p:ext uri="{BB962C8B-B14F-4D97-AF65-F5344CB8AC3E}">
        <p14:creationId xmlns:p14="http://schemas.microsoft.com/office/powerpoint/2010/main" val="420077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Shape 231"/>
          <p:cNvGrpSpPr/>
          <p:nvPr/>
        </p:nvGrpSpPr>
        <p:grpSpPr>
          <a:xfrm>
            <a:off x="-718788" y="276105"/>
            <a:ext cx="5029531" cy="1645500"/>
            <a:chOff x="2075625" y="1090612"/>
            <a:chExt cx="4104047" cy="2144143"/>
          </a:xfrm>
        </p:grpSpPr>
        <p:sp>
          <p:nvSpPr>
            <p:cNvPr id="25" name="Shape 232"/>
            <p:cNvSpPr/>
            <p:nvPr/>
          </p:nvSpPr>
          <p:spPr>
            <a:xfrm>
              <a:off x="2676179" y="1623893"/>
              <a:ext cx="3503493"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bg1"/>
                  </a:solidFill>
                  <a:latin typeface="Times New Roman" panose="02020603050405020304" pitchFamily="18" charset="0"/>
                  <a:ea typeface="Century Gothic"/>
                  <a:cs typeface="Times New Roman" panose="02020603050405020304" pitchFamily="18" charset="0"/>
                  <a:sym typeface="Century Gothic"/>
                </a:rPr>
                <a:t>        </a:t>
              </a:r>
              <a:r>
                <a:rPr lang="en-US" sz="3000" b="1">
                  <a:solidFill>
                    <a:schemeClr val="bg1"/>
                  </a:solidFill>
                  <a:latin typeface="Times New Roman" panose="02020603050405020304" pitchFamily="18" charset="0"/>
                  <a:ea typeface="Century Gothic"/>
                  <a:cs typeface="Times New Roman" panose="02020603050405020304" pitchFamily="18" charset="0"/>
                  <a:sym typeface="Century Gothic"/>
                </a:rPr>
                <a:t>Giới thiệu chung</a:t>
              </a:r>
              <a:endParaRPr sz="30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26"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27"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28" name="Rectangle 27"/>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01</a:t>
            </a:r>
          </a:p>
        </p:txBody>
      </p:sp>
      <p:pic>
        <p:nvPicPr>
          <p:cNvPr id="10" name="Picture 9"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11" name="Picture 10"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3" name="Rectangle 2"/>
          <p:cNvSpPr/>
          <p:nvPr/>
        </p:nvSpPr>
        <p:spPr>
          <a:xfrm>
            <a:off x="927463" y="2039204"/>
            <a:ext cx="10539663" cy="3978012"/>
          </a:xfrm>
          <a:prstGeom prst="rect">
            <a:avLst/>
          </a:prstGeom>
        </p:spPr>
        <p:txBody>
          <a:bodyPr wrap="square">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1.1. Mục đích của bản đặc tả</a:t>
            </a:r>
          </a:p>
          <a:p>
            <a:pPr algn="just">
              <a:lnSpc>
                <a:spcPct val="150000"/>
              </a:lnSpc>
              <a:spcAft>
                <a:spcPts val="0"/>
              </a:spcAft>
            </a:pPr>
            <a:r>
              <a:rPr lang="en-US" sz="2000">
                <a:solidFill>
                  <a:srgbClr val="000000"/>
                </a:solidFill>
                <a:latin typeface="Times New Roman" panose="02020603050405020304" pitchFamily="18" charset="0"/>
                <a:ea typeface="Times New Roman" panose="02020603050405020304" pitchFamily="18" charset="0"/>
              </a:rPr>
              <a:t>	- Tài liệu cung cấp các yêu cầu của người dùng đối với </a:t>
            </a:r>
            <a:r>
              <a:rPr lang="vi-VN" sz="2000">
                <a:solidFill>
                  <a:srgbClr val="000000"/>
                </a:solidFill>
                <a:latin typeface="Times New Roman" panose="02020603050405020304" pitchFamily="18" charset="0"/>
                <a:ea typeface="Times New Roman" panose="02020603050405020304" pitchFamily="18" charset="0"/>
              </a:rPr>
              <a:t>ứng dụng SolarBook</a:t>
            </a:r>
            <a:r>
              <a:rPr lang="en-US" sz="2000">
                <a:solidFill>
                  <a:srgbClr val="000000"/>
                </a:solidFill>
                <a:latin typeface="Times New Roman" panose="02020603050405020304" pitchFamily="18" charset="0"/>
                <a:ea typeface="Times New Roman" panose="02020603050405020304" pitchFamily="18" charset="0"/>
              </a:rPr>
              <a:t> mà nhóm chịu trách nhiệm thực hiện.</a:t>
            </a:r>
          </a:p>
          <a:p>
            <a:pPr algn="just">
              <a:lnSpc>
                <a:spcPct val="150000"/>
              </a:lnSpc>
              <a:spcAft>
                <a:spcPts val="0"/>
              </a:spcAft>
            </a:pPr>
            <a:r>
              <a:rPr lang="en-US" sz="2000">
                <a:solidFill>
                  <a:srgbClr val="000000"/>
                </a:solidFill>
                <a:latin typeface="Times New Roman" panose="02020603050405020304" pitchFamily="18" charset="0"/>
                <a:ea typeface="Times New Roman" panose="02020603050405020304" pitchFamily="18" charset="0"/>
              </a:rPr>
              <a:t>	- Tài liệu là đầu vào cho các bước xử lý như thiết kế giao diện, thiết kế luồng chương trình, xây dựng cơ sở dữ liệu phía sau. </a:t>
            </a:r>
          </a:p>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1.2. Phạm vi tài liệu</a:t>
            </a:r>
          </a:p>
          <a:p>
            <a:pPr algn="just">
              <a:lnSpc>
                <a:spcPct val="150000"/>
              </a:lnSpc>
              <a:spcAft>
                <a:spcPts val="0"/>
              </a:spcAft>
            </a:pPr>
            <a:r>
              <a:rPr lang="en-US" sz="2000">
                <a:solidFill>
                  <a:srgbClr val="000000"/>
                </a:solidFill>
                <a:latin typeface="Times New Roman" panose="02020603050405020304" pitchFamily="18" charset="0"/>
                <a:ea typeface="Times New Roman" panose="02020603050405020304" pitchFamily="18" charset="0"/>
              </a:rPr>
              <a:t>	- Tên sản phẩm: </a:t>
            </a:r>
            <a:r>
              <a:rPr lang="vi-VN" sz="2000">
                <a:solidFill>
                  <a:srgbClr val="000000"/>
                </a:solidFill>
                <a:latin typeface="Times New Roman" panose="02020603050405020304" pitchFamily="18" charset="0"/>
                <a:ea typeface="Times New Roman" panose="02020603050405020304" pitchFamily="18" charset="0"/>
              </a:rPr>
              <a:t>SolarBook</a:t>
            </a:r>
            <a:r>
              <a:rPr lang="en-US" sz="2000">
                <a:solidFill>
                  <a:srgbClr val="000000"/>
                </a:solidFill>
                <a:latin typeface="Times New Roman" panose="02020603050405020304" pitchFamily="18" charset="0"/>
                <a:ea typeface="Times New Roman" panose="02020603050405020304" pitchFamily="18" charset="0"/>
              </a:rPr>
              <a:t>, đây là </a:t>
            </a:r>
            <a:r>
              <a:rPr lang="vi-VN" sz="2000">
                <a:solidFill>
                  <a:srgbClr val="000000"/>
                </a:solidFill>
                <a:latin typeface="Times New Roman" panose="02020603050405020304" pitchFamily="18" charset="0"/>
                <a:ea typeface="Times New Roman" panose="02020603050405020304" pitchFamily="18" charset="0"/>
              </a:rPr>
              <a:t>ứng dụng</a:t>
            </a:r>
            <a:r>
              <a:rPr lang="en-US" sz="2000">
                <a:solidFill>
                  <a:srgbClr val="000000"/>
                </a:solidFill>
                <a:latin typeface="Times New Roman" panose="02020603050405020304" pitchFamily="18" charset="0"/>
                <a:ea typeface="Times New Roman" panose="02020603050405020304" pitchFamily="18" charset="0"/>
              </a:rPr>
              <a:t> được làm ra với mục đích quảng bá sách, quảng bá thương hiệu cho nhà xuất bản, tác giả đến khách hàng.</a:t>
            </a:r>
          </a:p>
          <a:p>
            <a:pPr algn="just">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4958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130145" cy="1645500"/>
            <a:chOff x="2075625" y="1090612"/>
            <a:chExt cx="3370157" cy="2144143"/>
          </a:xfrm>
        </p:grpSpPr>
        <p:sp>
          <p:nvSpPr>
            <p:cNvPr id="4" name="Shape 232"/>
            <p:cNvSpPr/>
            <p:nvPr/>
          </p:nvSpPr>
          <p:spPr>
            <a:xfrm>
              <a:off x="2752258" y="1623893"/>
              <a:ext cx="2693524"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Các biểu đồ</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550459" y="1640896"/>
            <a:ext cx="6096000" cy="669414"/>
          </a:xfrm>
          <a:prstGeom prst="rect">
            <a:avLst/>
          </a:prstGeom>
        </p:spPr>
        <p:txBody>
          <a:bodyPr>
            <a:spAutoFit/>
          </a:bodyPr>
          <a:lstStyle/>
          <a:p>
            <a:pPr algn="just">
              <a:lnSpc>
                <a:spcPts val="15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4.2. Biểu đồ mức 1</a:t>
            </a:r>
          </a:p>
          <a:p>
            <a:pPr algn="just">
              <a:lnSpc>
                <a:spcPts val="1500"/>
              </a:lnSpc>
              <a:spcAft>
                <a:spcPts val="0"/>
              </a:spcAft>
            </a:pP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ts val="1500"/>
              </a:lnSpc>
              <a:spcAft>
                <a:spcPts val="0"/>
              </a:spcAft>
            </a:pPr>
            <a:r>
              <a:rPr lang="en-US" b="1">
                <a:solidFill>
                  <a:srgbClr val="000000"/>
                </a:solidFill>
                <a:latin typeface="Times New Roman" panose="02020603050405020304" pitchFamily="18" charset="0"/>
                <a:ea typeface="Times New Roman" panose="02020603050405020304" pitchFamily="18" charset="0"/>
              </a:rPr>
              <a:t>Customer</a:t>
            </a:r>
            <a:endParaRPr lang="en-US">
              <a:solidFill>
                <a:srgbClr val="000000"/>
              </a:solidFill>
              <a:effectLst/>
              <a:latin typeface="Times New Roman" panose="02020603050405020304" pitchFamily="18" charset="0"/>
              <a:ea typeface="Times New Roman" panose="02020603050405020304" pitchFamily="18" charset="0"/>
            </a:endParaRPr>
          </a:p>
        </p:txBody>
      </p:sp>
      <p:sp>
        <p:nvSpPr>
          <p:cNvPr id="11" name="Rectangle 10"/>
          <p:cNvSpPr/>
          <p:nvPr/>
        </p:nvSpPr>
        <p:spPr>
          <a:xfrm>
            <a:off x="7630287" y="2167963"/>
            <a:ext cx="1326004" cy="284693"/>
          </a:xfrm>
          <a:prstGeom prst="rect">
            <a:avLst/>
          </a:prstGeom>
        </p:spPr>
        <p:txBody>
          <a:bodyPr wrap="none">
            <a:spAutoFit/>
          </a:bodyPr>
          <a:lstStyle/>
          <a:p>
            <a:pPr indent="457200" algn="just">
              <a:lnSpc>
                <a:spcPts val="1500"/>
              </a:lnSpc>
              <a:spcAft>
                <a:spcPts val="0"/>
              </a:spcAft>
            </a:pPr>
            <a:r>
              <a:rPr lang="en-US" b="1">
                <a:solidFill>
                  <a:srgbClr val="000000"/>
                </a:solidFill>
                <a:latin typeface="Times New Roman" panose="02020603050405020304" pitchFamily="18" charset="0"/>
                <a:ea typeface="Times New Roman" panose="02020603050405020304" pitchFamily="18" charset="0"/>
              </a:rPr>
              <a:t>Admin</a:t>
            </a:r>
            <a:endParaRPr lang="en-US">
              <a:solidFill>
                <a:srgbClr val="000000"/>
              </a:solidFill>
              <a:effectLst/>
              <a:latin typeface="Times New Roman" panose="02020603050405020304" pitchFamily="18" charset="0"/>
              <a:ea typeface="Times New Roman" panose="02020603050405020304" pitchFamily="18" charset="0"/>
            </a:endParaRPr>
          </a:p>
        </p:txBody>
      </p:sp>
      <p:sp>
        <p:nvSpPr>
          <p:cNvPr id="13" name="Rectangle 12"/>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04</a:t>
            </a:r>
          </a:p>
        </p:txBody>
      </p:sp>
      <p:pic>
        <p:nvPicPr>
          <p:cNvPr id="1026" name="Picture 2" descr="Untit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59" y="2527211"/>
            <a:ext cx="541902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C:\Users\Acer\AppData\Local\Microsoft\Windows\INetCache\Content.Word\Untitled1.png"/>
          <p:cNvPicPr/>
          <p:nvPr/>
        </p:nvPicPr>
        <p:blipFill>
          <a:blip r:embed="rId5">
            <a:extLst>
              <a:ext uri="{28A0092B-C50C-407E-A947-70E740481C1C}">
                <a14:useLocalDpi xmlns:a14="http://schemas.microsoft.com/office/drawing/2010/main" val="0"/>
              </a:ext>
            </a:extLst>
          </a:blip>
          <a:srcRect/>
          <a:stretch>
            <a:fillRect/>
          </a:stretch>
        </p:blipFill>
        <p:spPr bwMode="auto">
          <a:xfrm>
            <a:off x="6133381" y="2527211"/>
            <a:ext cx="5918614" cy="3203556"/>
          </a:xfrm>
          <a:prstGeom prst="rect">
            <a:avLst/>
          </a:prstGeom>
          <a:noFill/>
          <a:ln>
            <a:noFill/>
          </a:ln>
        </p:spPr>
      </p:pic>
      <p:sp>
        <p:nvSpPr>
          <p:cNvPr id="2" name="Rectangle 1"/>
          <p:cNvSpPr/>
          <p:nvPr/>
        </p:nvSpPr>
        <p:spPr>
          <a:xfrm>
            <a:off x="1441202" y="5797946"/>
            <a:ext cx="3637534" cy="369332"/>
          </a:xfrm>
          <a:prstGeom prst="rect">
            <a:avLst/>
          </a:prstGeom>
        </p:spPr>
        <p:txBody>
          <a:bodyPr wrap="none">
            <a:spAutoFit/>
          </a:bodyPr>
          <a:lstStyle/>
          <a:p>
            <a:r>
              <a:rPr lang="en-US" dirty="0">
                <a:solidFill>
                  <a:srgbClr val="000000"/>
                </a:solidFill>
                <a:latin typeface="Times New Roman" panose="02020603050405020304" pitchFamily="18" charset="0"/>
                <a:ea typeface="Times New Roman" panose="02020603050405020304" pitchFamily="18" charset="0"/>
              </a:rPr>
              <a:t>Hình 4: Biểu đồ mức 1 của Customer</a:t>
            </a:r>
            <a:endParaRPr lang="en-US" dirty="0"/>
          </a:p>
        </p:txBody>
      </p:sp>
      <p:sp>
        <p:nvSpPr>
          <p:cNvPr id="15" name="Rectangle 14"/>
          <p:cNvSpPr/>
          <p:nvPr/>
        </p:nvSpPr>
        <p:spPr>
          <a:xfrm>
            <a:off x="7408541" y="5797946"/>
            <a:ext cx="3368294"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5: Biểu đồ mức 1 của Admin</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3107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130145" cy="1645500"/>
            <a:chOff x="2075625" y="1090612"/>
            <a:chExt cx="3370157" cy="2144143"/>
          </a:xfrm>
        </p:grpSpPr>
        <p:sp>
          <p:nvSpPr>
            <p:cNvPr id="4" name="Shape 232"/>
            <p:cNvSpPr/>
            <p:nvPr/>
          </p:nvSpPr>
          <p:spPr>
            <a:xfrm>
              <a:off x="2752258" y="1623893"/>
              <a:ext cx="2693524"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Các biểu đồ</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733805" y="1420378"/>
            <a:ext cx="6732933" cy="539378"/>
          </a:xfrm>
          <a:prstGeom prst="rect">
            <a:avLst/>
          </a:prstGeom>
        </p:spPr>
        <p:txBody>
          <a:bodyPr wrap="none">
            <a:spAutoFit/>
          </a:bodyPr>
          <a:lstStyle/>
          <a:p>
            <a:pPr>
              <a:lnSpc>
                <a:spcPct val="150000"/>
              </a:lnSpc>
            </a:pPr>
            <a:r>
              <a:rPr lang="en-US" sz="2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4.3. Biểu đồ luồng dữ liệu mức chi tiết (Biểu đồ mức 2)</a:t>
            </a:r>
            <a:endParaRPr lang="en-US" sz="2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0" name="Picture 9"/>
          <p:cNvPicPr/>
          <p:nvPr/>
        </p:nvPicPr>
        <p:blipFill>
          <a:blip r:embed="rId4"/>
          <a:stretch>
            <a:fillRect/>
          </a:stretch>
        </p:blipFill>
        <p:spPr>
          <a:xfrm>
            <a:off x="2009955" y="1959756"/>
            <a:ext cx="8350370" cy="4608408"/>
          </a:xfrm>
          <a:prstGeom prst="rect">
            <a:avLst/>
          </a:prstGeom>
        </p:spPr>
      </p:pic>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04</a:t>
            </a:r>
          </a:p>
        </p:txBody>
      </p:sp>
      <p:sp>
        <p:nvSpPr>
          <p:cNvPr id="2" name="Rectangle 1"/>
          <p:cNvSpPr/>
          <p:nvPr/>
        </p:nvSpPr>
        <p:spPr>
          <a:xfrm>
            <a:off x="5067174" y="6568164"/>
            <a:ext cx="2303836"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6: Biểu đồ mức 2</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1245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130145" cy="1645500"/>
            <a:chOff x="2075625" y="1090612"/>
            <a:chExt cx="3370157" cy="2144143"/>
          </a:xfrm>
        </p:grpSpPr>
        <p:sp>
          <p:nvSpPr>
            <p:cNvPr id="4" name="Shape 232"/>
            <p:cNvSpPr/>
            <p:nvPr/>
          </p:nvSpPr>
          <p:spPr>
            <a:xfrm>
              <a:off x="2752258" y="1623893"/>
              <a:ext cx="2693524"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Các biểu đồ</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682533" y="1445000"/>
            <a:ext cx="2983509" cy="498663"/>
          </a:xfrm>
          <a:prstGeom prst="rect">
            <a:avLst/>
          </a:prstGeom>
        </p:spPr>
        <p:txBody>
          <a:bodyPr wrap="none">
            <a:spAutoFit/>
          </a:bodyPr>
          <a:lstStyle/>
          <a:p>
            <a:pPr>
              <a:lnSpc>
                <a:spcPct val="150000"/>
              </a:lnSpc>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4.4. Biểu đồ lớp phân tích</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9698" name="Picture 2" descr="BookSt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3934" y="1943663"/>
            <a:ext cx="6469037" cy="449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4300744" y="6573307"/>
            <a:ext cx="2935419"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7: Biểu đồ lớp phân tích</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04</a:t>
            </a:r>
          </a:p>
        </p:txBody>
      </p:sp>
    </p:spTree>
    <p:extLst>
      <p:ext uri="{BB962C8B-B14F-4D97-AF65-F5344CB8AC3E}">
        <p14:creationId xmlns:p14="http://schemas.microsoft.com/office/powerpoint/2010/main" val="132460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130145" cy="1645500"/>
            <a:chOff x="2075625" y="1090612"/>
            <a:chExt cx="3370157" cy="2144143"/>
          </a:xfrm>
        </p:grpSpPr>
        <p:sp>
          <p:nvSpPr>
            <p:cNvPr id="4" name="Shape 232"/>
            <p:cNvSpPr/>
            <p:nvPr/>
          </p:nvSpPr>
          <p:spPr>
            <a:xfrm>
              <a:off x="2752258" y="1623893"/>
              <a:ext cx="2693524"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Các biểu đồ</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497386" y="1556569"/>
            <a:ext cx="3879588" cy="296684"/>
          </a:xfrm>
          <a:prstGeom prst="rect">
            <a:avLst/>
          </a:prstGeom>
        </p:spPr>
        <p:txBody>
          <a:bodyPr wrap="none">
            <a:spAutoFit/>
          </a:bodyPr>
          <a:lstStyle/>
          <a:p>
            <a:pPr algn="just">
              <a:lnSpc>
                <a:spcPts val="15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4.5. Biểu đồ thực thể quan hệ E-R</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0" name="Rectangle 9"/>
          <p:cNvSpPr/>
          <p:nvPr/>
        </p:nvSpPr>
        <p:spPr>
          <a:xfrm>
            <a:off x="3968188" y="6573307"/>
            <a:ext cx="3682418"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8: Biểu đồ thực thể quan hệ E-R</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04</a:t>
            </a:r>
          </a:p>
        </p:txBody>
      </p:sp>
      <p:pic>
        <p:nvPicPr>
          <p:cNvPr id="2" name="Picture 1"/>
          <p:cNvPicPr>
            <a:picLocks noChangeAspect="1"/>
          </p:cNvPicPr>
          <p:nvPr/>
        </p:nvPicPr>
        <p:blipFill>
          <a:blip r:embed="rId4"/>
          <a:stretch>
            <a:fillRect/>
          </a:stretch>
        </p:blipFill>
        <p:spPr>
          <a:xfrm>
            <a:off x="1240855" y="1853253"/>
            <a:ext cx="9542163" cy="4720054"/>
          </a:xfrm>
          <a:prstGeom prst="rect">
            <a:avLst/>
          </a:prstGeom>
        </p:spPr>
      </p:pic>
    </p:spTree>
    <p:extLst>
      <p:ext uri="{BB962C8B-B14F-4D97-AF65-F5344CB8AC3E}">
        <p14:creationId xmlns:p14="http://schemas.microsoft.com/office/powerpoint/2010/main" val="184409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
        <p:nvSpPr>
          <p:cNvPr id="10" name="TextBox 9"/>
          <p:cNvSpPr txBox="1"/>
          <p:nvPr/>
        </p:nvSpPr>
        <p:spPr>
          <a:xfrm>
            <a:off x="733805" y="1446371"/>
            <a:ext cx="3278462" cy="430887"/>
          </a:xfrm>
          <a:prstGeom prst="rect">
            <a:avLst/>
          </a:prstGeom>
          <a:noFill/>
        </p:spPr>
        <p:txBody>
          <a:bodyPr wrap="none" rtlCol="0">
            <a:spAutoFit/>
          </a:bodyPr>
          <a:lstStyle/>
          <a:p>
            <a:r>
              <a:rPr lang="en-US" sz="2200" b="1">
                <a:latin typeface="Times New Roman" panose="02020603050405020304" pitchFamily="18" charset="0"/>
                <a:cs typeface="Times New Roman" panose="02020603050405020304" pitchFamily="18" charset="0"/>
              </a:rPr>
              <a:t>5.1. Lược đồ cơ sở dữ liệu</a:t>
            </a:r>
          </a:p>
        </p:txBody>
      </p:sp>
      <p:sp>
        <p:nvSpPr>
          <p:cNvPr id="12" name="Rectangle 11"/>
          <p:cNvSpPr/>
          <p:nvPr/>
        </p:nvSpPr>
        <p:spPr>
          <a:xfrm>
            <a:off x="4636350" y="6547701"/>
            <a:ext cx="2973891"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9: Lược đồ cơ sở dữ liệu</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pic>
        <p:nvPicPr>
          <p:cNvPr id="13" name="Picture 12"/>
          <p:cNvPicPr/>
          <p:nvPr/>
        </p:nvPicPr>
        <p:blipFill>
          <a:blip r:embed="rId4"/>
          <a:stretch>
            <a:fillRect/>
          </a:stretch>
        </p:blipFill>
        <p:spPr>
          <a:xfrm>
            <a:off x="1853513" y="1877258"/>
            <a:ext cx="8476736" cy="4560612"/>
          </a:xfrm>
          <a:prstGeom prst="rect">
            <a:avLst/>
          </a:prstGeom>
        </p:spPr>
      </p:pic>
    </p:spTree>
    <p:extLst>
      <p:ext uri="{BB962C8B-B14F-4D97-AF65-F5344CB8AC3E}">
        <p14:creationId xmlns:p14="http://schemas.microsoft.com/office/powerpoint/2010/main" val="339974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91654" y="1420378"/>
            <a:ext cx="6096000" cy="1338828"/>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  Mô tả chi tiết các thuộc tính của thực thể</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5.1.1. Thực thể Account</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về tài khoản khách hàng</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4"/>
          <a:stretch>
            <a:fillRect/>
          </a:stretch>
        </p:blipFill>
        <p:spPr>
          <a:xfrm>
            <a:off x="3186182" y="2829454"/>
            <a:ext cx="5481898" cy="3310264"/>
          </a:xfrm>
          <a:prstGeom prst="rect">
            <a:avLst/>
          </a:prstGeom>
        </p:spPr>
      </p:pic>
      <p:sp>
        <p:nvSpPr>
          <p:cNvPr id="11" name="Rectangle 10"/>
          <p:cNvSpPr/>
          <p:nvPr/>
        </p:nvSpPr>
        <p:spPr>
          <a:xfrm>
            <a:off x="4341673" y="6425639"/>
            <a:ext cx="2703690"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10: Thực thể Account</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51952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733805" y="1479543"/>
            <a:ext cx="6096000" cy="700192"/>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5.1.2. Thực thể Author</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các tác giả</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4"/>
          <a:stretch>
            <a:fillRect/>
          </a:stretch>
        </p:blipFill>
        <p:spPr>
          <a:xfrm>
            <a:off x="2999906" y="2247108"/>
            <a:ext cx="6526231" cy="4197502"/>
          </a:xfrm>
          <a:prstGeom prst="rect">
            <a:avLst/>
          </a:prstGeom>
        </p:spPr>
      </p:pic>
      <p:sp>
        <p:nvSpPr>
          <p:cNvPr id="11" name="Rectangle 10"/>
          <p:cNvSpPr/>
          <p:nvPr/>
        </p:nvSpPr>
        <p:spPr>
          <a:xfrm>
            <a:off x="4703388" y="6573307"/>
            <a:ext cx="2566858"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11: Thực thể Author</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254143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1005385" y="1394339"/>
            <a:ext cx="6096000" cy="923330"/>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5.1.3. Thực thể Sách</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sách</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4"/>
          <a:stretch>
            <a:fillRect/>
          </a:stretch>
        </p:blipFill>
        <p:spPr>
          <a:xfrm>
            <a:off x="3146842" y="2263616"/>
            <a:ext cx="6133636" cy="4062650"/>
          </a:xfrm>
          <a:prstGeom prst="rect">
            <a:avLst/>
          </a:prstGeom>
        </p:spPr>
      </p:pic>
      <p:sp>
        <p:nvSpPr>
          <p:cNvPr id="11" name="Rectangle 10"/>
          <p:cNvSpPr/>
          <p:nvPr/>
        </p:nvSpPr>
        <p:spPr>
          <a:xfrm>
            <a:off x="4926195" y="6350169"/>
            <a:ext cx="2383025" cy="507831"/>
          </a:xfrm>
          <a:prstGeom prst="rect">
            <a:avLst/>
          </a:prstGeom>
        </p:spPr>
        <p:txBody>
          <a:bodyPr wrap="none">
            <a:spAutoFit/>
          </a:bodyPr>
          <a:lstStyle/>
          <a:p>
            <a:pPr algn="ctr">
              <a:lnSpc>
                <a:spcPct val="1500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12: Thực thể Sách</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338861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1005385" y="1420378"/>
            <a:ext cx="6096000" cy="1354217"/>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5.1.4. Thực thể thể loại sách</a:t>
            </a:r>
          </a:p>
          <a:p>
            <a:pPr algn="just">
              <a:lnSpc>
                <a:spcPct val="150000"/>
              </a:lnSpc>
              <a:spcAft>
                <a:spcPts val="0"/>
              </a:spcAft>
            </a:pP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về các thể loại sách</a:t>
            </a:r>
            <a:endParaRPr lang="en-US" sz="2000">
              <a:solidFill>
                <a:srgbClr val="000000"/>
              </a:solidFill>
              <a:latin typeface="Times New Roman" panose="02020603050405020304" pitchFamily="18" charset="0"/>
              <a:ea typeface="Times New Roman" panose="02020603050405020304" pitchFamily="18" charset="0"/>
            </a:endParaRPr>
          </a:p>
          <a:p>
            <a:pPr algn="just">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4"/>
          <a:stretch>
            <a:fillRect/>
          </a:stretch>
        </p:blipFill>
        <p:spPr>
          <a:xfrm>
            <a:off x="2347864" y="2774595"/>
            <a:ext cx="7724183" cy="3285011"/>
          </a:xfrm>
          <a:prstGeom prst="rect">
            <a:avLst/>
          </a:prstGeom>
        </p:spPr>
      </p:pic>
      <p:sp>
        <p:nvSpPr>
          <p:cNvPr id="11" name="Rectangle 10"/>
          <p:cNvSpPr/>
          <p:nvPr/>
        </p:nvSpPr>
        <p:spPr>
          <a:xfrm>
            <a:off x="4343994" y="6261866"/>
            <a:ext cx="3203762"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13: Thực thể thể thoại sách</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48357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37063" y="1586037"/>
            <a:ext cx="6096000" cy="923330"/>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5.1.5. Thực thể Customer</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khách hàng</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4"/>
          <a:stretch>
            <a:fillRect/>
          </a:stretch>
        </p:blipFill>
        <p:spPr>
          <a:xfrm>
            <a:off x="2987231" y="2509368"/>
            <a:ext cx="7071169" cy="3823194"/>
          </a:xfrm>
          <a:prstGeom prst="rect">
            <a:avLst/>
          </a:prstGeom>
        </p:spPr>
      </p:pic>
      <p:sp>
        <p:nvSpPr>
          <p:cNvPr id="11" name="Rectangle 10"/>
          <p:cNvSpPr/>
          <p:nvPr/>
        </p:nvSpPr>
        <p:spPr>
          <a:xfrm>
            <a:off x="5106883" y="6573307"/>
            <a:ext cx="2831864"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14: Thực thể Customer</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236971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Shape 231"/>
          <p:cNvGrpSpPr/>
          <p:nvPr/>
        </p:nvGrpSpPr>
        <p:grpSpPr>
          <a:xfrm>
            <a:off x="-606831" y="239442"/>
            <a:ext cx="5024731" cy="1480640"/>
            <a:chOff x="2117462" y="993825"/>
            <a:chExt cx="4658521" cy="1929325"/>
          </a:xfrm>
        </p:grpSpPr>
        <p:sp>
          <p:nvSpPr>
            <p:cNvPr id="25" name="Shape 232"/>
            <p:cNvSpPr/>
            <p:nvPr/>
          </p:nvSpPr>
          <p:spPr>
            <a:xfrm>
              <a:off x="2760851" y="1504823"/>
              <a:ext cx="4015132" cy="828961"/>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bg1"/>
                  </a:solidFill>
                  <a:latin typeface="Times New Roman" panose="02020603050405020304" pitchFamily="18" charset="0"/>
                  <a:ea typeface="Century Gothic"/>
                  <a:cs typeface="Times New Roman" panose="02020603050405020304" pitchFamily="18" charset="0"/>
                  <a:sym typeface="Century Gothic"/>
                </a:rPr>
                <a:t>        </a:t>
              </a:r>
              <a:r>
                <a:rPr lang="en-US" sz="3000" b="1">
                  <a:solidFill>
                    <a:schemeClr val="bg1"/>
                  </a:solidFill>
                  <a:latin typeface="Times New Roman" panose="02020603050405020304" pitchFamily="18" charset="0"/>
                  <a:ea typeface="Century Gothic"/>
                  <a:cs typeface="Times New Roman" panose="02020603050405020304" pitchFamily="18" charset="0"/>
                  <a:sym typeface="Century Gothic"/>
                </a:rPr>
                <a:t>Giới thiệu chung</a:t>
              </a:r>
              <a:endParaRPr sz="30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26" name="Shape 233"/>
            <p:cNvSpPr/>
            <p:nvPr/>
          </p:nvSpPr>
          <p:spPr>
            <a:xfrm rot="349079">
              <a:off x="2117462" y="1587204"/>
              <a:ext cx="2308247" cy="1335946"/>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27" name="Shape 234"/>
            <p:cNvSpPr/>
            <p:nvPr/>
          </p:nvSpPr>
          <p:spPr>
            <a:xfrm>
              <a:off x="2676179" y="993825"/>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28" name="Rectangle 27"/>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01</a:t>
            </a:r>
          </a:p>
        </p:txBody>
      </p:sp>
      <p:graphicFrame>
        <p:nvGraphicFramePr>
          <p:cNvPr id="6" name="Table 5"/>
          <p:cNvGraphicFramePr>
            <a:graphicFrameLocks noGrp="1"/>
          </p:cNvGraphicFramePr>
          <p:nvPr>
            <p:extLst>
              <p:ext uri="{D42A27DB-BD31-4B8C-83A1-F6EECF244321}">
                <p14:modId xmlns:p14="http://schemas.microsoft.com/office/powerpoint/2010/main" val="3971423966"/>
              </p:ext>
            </p:extLst>
          </p:nvPr>
        </p:nvGraphicFramePr>
        <p:xfrm>
          <a:off x="1280231" y="2335610"/>
          <a:ext cx="10092891" cy="4320340"/>
        </p:xfrm>
        <a:graphic>
          <a:graphicData uri="http://schemas.openxmlformats.org/drawingml/2006/table">
            <a:tbl>
              <a:tblPr firstRow="1" firstCol="1" bandRow="1">
                <a:tableStyleId>{5C22544A-7EE6-4342-B048-85BDC9FD1C3A}</a:tableStyleId>
              </a:tblPr>
              <a:tblGrid>
                <a:gridCol w="1011293">
                  <a:extLst>
                    <a:ext uri="{9D8B030D-6E8A-4147-A177-3AD203B41FA5}">
                      <a16:colId xmlns:a16="http://schemas.microsoft.com/office/drawing/2014/main" val="20000"/>
                    </a:ext>
                  </a:extLst>
                </a:gridCol>
                <a:gridCol w="3288019">
                  <a:extLst>
                    <a:ext uri="{9D8B030D-6E8A-4147-A177-3AD203B41FA5}">
                      <a16:colId xmlns:a16="http://schemas.microsoft.com/office/drawing/2014/main" val="20001"/>
                    </a:ext>
                  </a:extLst>
                </a:gridCol>
                <a:gridCol w="5793579">
                  <a:extLst>
                    <a:ext uri="{9D8B030D-6E8A-4147-A177-3AD203B41FA5}">
                      <a16:colId xmlns:a16="http://schemas.microsoft.com/office/drawing/2014/main" val="20002"/>
                    </a:ext>
                  </a:extLst>
                </a:gridCol>
              </a:tblGrid>
              <a:tr h="479740">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STT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Các mục</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Ghi chú</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480075">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1</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Giới thiệu chung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Giới thiệu tổng quan về tài liệu</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80075">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2</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Tổng quan hệ thống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Mô tả tổng quan hệ thống cần xây dựng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80075">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3</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Yêu cầu chức năng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Mô tả các yêu cầu chức năng của hệ thống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80075">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4</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Các biểu đồ</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80075">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Thiết kế dữ liệu</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80075">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6</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Thiết kế giao diện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80075">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7</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Kiểm thử</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480075">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8</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Tài liệu tham khảo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bl>
          </a:graphicData>
        </a:graphic>
      </p:graphicFrame>
      <p:sp>
        <p:nvSpPr>
          <p:cNvPr id="7" name="Rectangle 6"/>
          <p:cNvSpPr/>
          <p:nvPr/>
        </p:nvSpPr>
        <p:spPr>
          <a:xfrm>
            <a:off x="1280231" y="1402989"/>
            <a:ext cx="2840842" cy="579967"/>
          </a:xfrm>
          <a:prstGeom prst="rect">
            <a:avLst/>
          </a:prstGeom>
        </p:spPr>
        <p:txBody>
          <a:bodyPr wrap="none">
            <a:spAutoFit/>
          </a:bodyPr>
          <a:lstStyle/>
          <a:p>
            <a:pPr algn="just">
              <a:lnSpc>
                <a:spcPct val="150000"/>
              </a:lnSpc>
              <a:spcAft>
                <a:spcPts val="0"/>
              </a:spcAft>
            </a:pPr>
            <a:r>
              <a:rPr 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1.3. Mô tả về tài liệu</a:t>
            </a:r>
            <a:endParaRPr lang="en-US" sz="24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4" name="Picture 13"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16" name="Picture 15"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Tree>
    <p:extLst>
      <p:ext uri="{BB962C8B-B14F-4D97-AF65-F5344CB8AC3E}">
        <p14:creationId xmlns:p14="http://schemas.microsoft.com/office/powerpoint/2010/main" val="14700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1191904" y="1634512"/>
            <a:ext cx="6096000" cy="826380"/>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5.1.6. Thực thể loại khách hang</a:t>
            </a:r>
          </a:p>
          <a:p>
            <a:pPr algn="just">
              <a:lnSpc>
                <a:spcPct val="115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về các loại khách hàng</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4"/>
          <a:stretch>
            <a:fillRect/>
          </a:stretch>
        </p:blipFill>
        <p:spPr>
          <a:xfrm>
            <a:off x="2757298" y="2745274"/>
            <a:ext cx="7082738" cy="2809365"/>
          </a:xfrm>
          <a:prstGeom prst="rect">
            <a:avLst/>
          </a:prstGeom>
        </p:spPr>
      </p:pic>
      <p:sp>
        <p:nvSpPr>
          <p:cNvPr id="11" name="Rectangle 10"/>
          <p:cNvSpPr/>
          <p:nvPr/>
        </p:nvSpPr>
        <p:spPr>
          <a:xfrm>
            <a:off x="4356995" y="6029854"/>
            <a:ext cx="3396123"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15: Thực thể loại khách hàng</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232926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64358" y="1634512"/>
            <a:ext cx="6096000" cy="826380"/>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5.1.7. Thực thể nhân viên</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của nhân viên</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4"/>
          <a:stretch>
            <a:fillRect/>
          </a:stretch>
        </p:blipFill>
        <p:spPr>
          <a:xfrm>
            <a:off x="3153084" y="2460892"/>
            <a:ext cx="7367291" cy="4056073"/>
          </a:xfrm>
          <a:prstGeom prst="rect">
            <a:avLst/>
          </a:prstGeom>
        </p:spPr>
      </p:pic>
      <p:sp>
        <p:nvSpPr>
          <p:cNvPr id="11" name="Rectangle 10"/>
          <p:cNvSpPr/>
          <p:nvPr/>
        </p:nvSpPr>
        <p:spPr>
          <a:xfrm>
            <a:off x="3788728" y="6552075"/>
            <a:ext cx="6096000" cy="489045"/>
          </a:xfrm>
          <a:prstGeom prst="rect">
            <a:avLst/>
          </a:prstGeom>
        </p:spPr>
        <p:txBody>
          <a:bodyPr>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16: Thực thể nhân viên</a:t>
            </a:r>
            <a:endParaRPr lang="en-US" sz="2000" dirty="0">
              <a:solidFill>
                <a:srgbClr val="000000"/>
              </a:solidFill>
              <a:latin typeface="Times New Roman" panose="02020603050405020304" pitchFamily="18" charset="0"/>
              <a:ea typeface="Times New Roman" panose="02020603050405020304" pitchFamily="18" charset="0"/>
            </a:endParaRPr>
          </a:p>
          <a:p>
            <a:pPr algn="just">
              <a:lnSpc>
                <a:spcPts val="1500"/>
              </a:lnSpc>
              <a:spcAft>
                <a:spcPts val="0"/>
              </a:spcAft>
            </a:pPr>
            <a:r>
              <a:rPr lang="en-US" sz="2000" dirty="0">
                <a:solidFill>
                  <a:srgbClr val="000000"/>
                </a:solidFill>
                <a:latin typeface="Times New Roman" panose="02020603050405020304" pitchFamily="18" charset="0"/>
                <a:ea typeface="Times New Roman" panose="02020603050405020304" pitchFamily="18" charset="0"/>
              </a:rPr>
              <a:t> </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104659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733805" y="1394339"/>
            <a:ext cx="6096000" cy="923330"/>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5.1.8. Thực thể đơn hàng chi tiết</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về các đơn hàng chi tiết</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4"/>
          <a:stretch>
            <a:fillRect/>
          </a:stretch>
        </p:blipFill>
        <p:spPr>
          <a:xfrm>
            <a:off x="2917300" y="2361878"/>
            <a:ext cx="6676927" cy="3920050"/>
          </a:xfrm>
          <a:prstGeom prst="rect">
            <a:avLst/>
          </a:prstGeom>
        </p:spPr>
      </p:pic>
      <p:sp>
        <p:nvSpPr>
          <p:cNvPr id="11" name="Rectangle 10"/>
          <p:cNvSpPr/>
          <p:nvPr/>
        </p:nvSpPr>
        <p:spPr>
          <a:xfrm>
            <a:off x="4257520" y="6573307"/>
            <a:ext cx="3485890"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17: Thực thể đơn hàng chi tiết</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30660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78006" y="1394339"/>
            <a:ext cx="6096000" cy="700192"/>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5.1.9. Thực thể đơn hàng</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các đơn hàng</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4"/>
          <a:stretch>
            <a:fillRect/>
          </a:stretch>
        </p:blipFill>
        <p:spPr>
          <a:xfrm>
            <a:off x="3170829" y="2138740"/>
            <a:ext cx="6464490" cy="4193821"/>
          </a:xfrm>
          <a:prstGeom prst="rect">
            <a:avLst/>
          </a:prstGeom>
        </p:spPr>
      </p:pic>
      <p:sp>
        <p:nvSpPr>
          <p:cNvPr id="11" name="Rectangle 10"/>
          <p:cNvSpPr/>
          <p:nvPr/>
        </p:nvSpPr>
        <p:spPr>
          <a:xfrm>
            <a:off x="4863077" y="6573307"/>
            <a:ext cx="2793392"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18: Thực thể đơn hàng</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152398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37063" y="1394339"/>
            <a:ext cx="6096000" cy="700192"/>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5.1.10. Thực thể nhà xuất bản</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của nhà xuất bản</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4"/>
          <a:stretch>
            <a:fillRect/>
          </a:stretch>
        </p:blipFill>
        <p:spPr>
          <a:xfrm>
            <a:off x="2993402" y="2138740"/>
            <a:ext cx="6600825" cy="4298770"/>
          </a:xfrm>
          <a:prstGeom prst="rect">
            <a:avLst/>
          </a:prstGeom>
        </p:spPr>
      </p:pic>
      <p:sp>
        <p:nvSpPr>
          <p:cNvPr id="11" name="Rectangle 10"/>
          <p:cNvSpPr/>
          <p:nvPr/>
        </p:nvSpPr>
        <p:spPr>
          <a:xfrm>
            <a:off x="4736817" y="6573307"/>
            <a:ext cx="3113994"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19: Thực thể nhà xuất bản</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8566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733805" y="1350130"/>
            <a:ext cx="6096000" cy="1338828"/>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Các bảng dữ liệu</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 Bảng </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User</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a:t>
            </a:r>
            <a:r>
              <a:rPr lang="vi-VN">
                <a:solidFill>
                  <a:srgbClr val="000000"/>
                </a:solidFill>
                <a:latin typeface="Times New Roman" panose="02020603050405020304" pitchFamily="18" charset="0"/>
                <a:ea typeface="Times New Roman" panose="02020603050405020304" pitchFamily="18" charset="0"/>
              </a:rPr>
              <a:t>thông tin người dùng</a:t>
            </a:r>
            <a:endParaRPr lang="en-US" sz="2000">
              <a:solidFill>
                <a:srgbClr val="000000"/>
              </a:solidFill>
              <a:effectLst/>
              <a:latin typeface="Times New Roman" panose="02020603050405020304" pitchFamily="18" charset="0"/>
              <a:ea typeface="Times New Roman" panose="02020603050405020304" pitchFamily="18" charset="0"/>
            </a:endParaRPr>
          </a:p>
        </p:txBody>
      </p:sp>
      <p:sp>
        <p:nvSpPr>
          <p:cNvPr id="11" name="Rectangle 1"/>
          <p:cNvSpPr>
            <a:spLocks noChangeArrowheads="1"/>
          </p:cNvSpPr>
          <p:nvPr/>
        </p:nvSpPr>
        <p:spPr bwMode="auto">
          <a:xfrm>
            <a:off x="3362493" y="5817711"/>
            <a:ext cx="51315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bmk="_Toc468571203">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 20</a:t>
            </a:r>
            <a:r>
              <a:rPr kumimoji="0" lang="en-US" altLang="en-US" b="0" i="0" u="none" strike="noStrike" cap="none" normalizeH="0" baseline="0" bmk="_Toc468571203">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Bảng</a:t>
            </a:r>
            <a:r>
              <a:rPr kumimoji="0" lang="vi-VN" altLang="en-US" b="0" i="0" u="none" strike="noStrike" cap="none" normalizeH="0" bmk="_Toc468571203">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User</a:t>
            </a:r>
            <a:r>
              <a:rPr kumimoji="0" lang="en-US" altLang="en-US" b="0" i="0" u="none" strike="noStrike" cap="none" normalizeH="0" baseline="0" bmk="_Toc468571203">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bmk="_Toc468571203">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lưu </a:t>
            </a:r>
            <a:r>
              <a:rPr kumimoji="0" lang="en-US" altLang="en-US" b="0" i="0" u="none" strike="noStrike" cap="none" normalizeH="0" baseline="0" bmk="_Toc468571203">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trữ </a:t>
            </a:r>
            <a:r>
              <a:rPr kumimoji="0" lang="en-US" altLang="en-US"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tài khoản của </a:t>
            </a:r>
            <a:r>
              <a:rPr kumimoji="0" lang="vi-VN" altLang="en-US"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kumimoji="0" lang="vi-VN" altLang="en-US" b="0" i="0" u="none" strike="noStrike" cap="none" normalizeH="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dùng</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pic>
        <p:nvPicPr>
          <p:cNvPr id="13" name="Picture 12"/>
          <p:cNvPicPr>
            <a:picLocks noChangeAspect="1"/>
          </p:cNvPicPr>
          <p:nvPr/>
        </p:nvPicPr>
        <p:blipFill>
          <a:blip r:embed="rId4"/>
          <a:stretch>
            <a:fillRect/>
          </a:stretch>
        </p:blipFill>
        <p:spPr>
          <a:xfrm>
            <a:off x="3498418" y="2688958"/>
            <a:ext cx="4705798" cy="2842589"/>
          </a:xfrm>
          <a:prstGeom prst="rect">
            <a:avLst/>
          </a:prstGeom>
        </p:spPr>
      </p:pic>
    </p:spTree>
    <p:extLst>
      <p:ext uri="{BB962C8B-B14F-4D97-AF65-F5344CB8AC3E}">
        <p14:creationId xmlns:p14="http://schemas.microsoft.com/office/powerpoint/2010/main" val="315646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1005385" y="1586037"/>
            <a:ext cx="6096000" cy="969496"/>
          </a:xfrm>
          <a:prstGeom prst="rect">
            <a:avLst/>
          </a:prstGeom>
        </p:spPr>
        <p:txBody>
          <a:bodyPr>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5.2.2. Bảng</a:t>
            </a:r>
            <a:r>
              <a:rPr 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Book</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a:t>
            </a:r>
            <a:r>
              <a:rPr lang="vi-VN">
                <a:solidFill>
                  <a:srgbClr val="000000"/>
                </a:solidFill>
                <a:latin typeface="Times New Roman" panose="02020603050405020304" pitchFamily="18" charset="0"/>
                <a:ea typeface="Times New Roman" panose="02020603050405020304" pitchFamily="18" charset="0"/>
              </a:rPr>
              <a:t>thông tin sách</a:t>
            </a:r>
            <a:endParaRPr lang="en-US" sz="2000">
              <a:solidFill>
                <a:srgbClr val="000000"/>
              </a:solidFill>
              <a:effectLst/>
              <a:latin typeface="Times New Roman" panose="02020603050405020304" pitchFamily="18" charset="0"/>
              <a:ea typeface="Times New Roman" panose="02020603050405020304" pitchFamily="18" charset="0"/>
            </a:endParaRPr>
          </a:p>
        </p:txBody>
      </p:sp>
      <p:sp>
        <p:nvSpPr>
          <p:cNvPr id="11" name="Rectangle 1"/>
          <p:cNvSpPr>
            <a:spLocks noChangeArrowheads="1"/>
          </p:cNvSpPr>
          <p:nvPr/>
        </p:nvSpPr>
        <p:spPr bwMode="auto">
          <a:xfrm>
            <a:off x="5073374" y="6104622"/>
            <a:ext cx="41408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bmk="_Toc468571205">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 21: </a:t>
            </a:r>
            <a:r>
              <a:rPr kumimoji="0" lang="en-US" altLang="en-US" b="0" i="0" u="none" strike="noStrike" cap="none" normalizeH="0" baseline="0" bmk="_Toc468571205">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Bảng </a:t>
            </a:r>
            <a:r>
              <a:rPr lang="vi-VN" altLang="en-US" bmk="_Toc468571205">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Book</a:t>
            </a:r>
            <a:r>
              <a:rPr kumimoji="0" lang="en-US" altLang="en-US" b="0" i="0" u="none" strike="noStrike" cap="none" normalizeH="0" baseline="0" bmk="_Toc468571205">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bmk="_Toc468571205">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lưu </a:t>
            </a:r>
            <a:r>
              <a:rPr kumimoji="0" lang="en-US" altLang="en-US" b="0" i="0" u="none" strike="noStrike" cap="none" normalizeH="0" baseline="0" bmk="_Toc468571205">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trữ </a:t>
            </a:r>
            <a:r>
              <a:rPr lang="vi-VN" altLang="en-US" bmk="_Toc468571205">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thông tin sách</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8" name="Rectangle 17"/>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pic>
        <p:nvPicPr>
          <p:cNvPr id="2" name="Picture 1"/>
          <p:cNvPicPr>
            <a:picLocks noChangeAspect="1"/>
          </p:cNvPicPr>
          <p:nvPr/>
        </p:nvPicPr>
        <p:blipFill>
          <a:blip r:embed="rId4"/>
          <a:stretch>
            <a:fillRect/>
          </a:stretch>
        </p:blipFill>
        <p:spPr>
          <a:xfrm>
            <a:off x="4686427" y="1032172"/>
            <a:ext cx="4914773" cy="4703251"/>
          </a:xfrm>
          <a:prstGeom prst="rect">
            <a:avLst/>
          </a:prstGeom>
        </p:spPr>
      </p:pic>
    </p:spTree>
    <p:extLst>
      <p:ext uri="{BB962C8B-B14F-4D97-AF65-F5344CB8AC3E}">
        <p14:creationId xmlns:p14="http://schemas.microsoft.com/office/powerpoint/2010/main" val="177446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15" name="Rectangle 14"/>
          <p:cNvSpPr/>
          <p:nvPr/>
        </p:nvSpPr>
        <p:spPr>
          <a:xfrm>
            <a:off x="850711" y="1479543"/>
            <a:ext cx="6096000" cy="746358"/>
          </a:xfrm>
          <a:prstGeom prst="rect">
            <a:avLst/>
          </a:prstGeom>
        </p:spPr>
        <p:txBody>
          <a:bodyPr>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5.2.3. Bảng </a:t>
            </a:r>
            <a:r>
              <a:rPr 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Category</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a:t>
            </a:r>
            <a:r>
              <a:rPr lang="vi-VN">
                <a:solidFill>
                  <a:srgbClr val="000000"/>
                </a:solidFill>
                <a:latin typeface="Times New Roman" panose="02020603050405020304" pitchFamily="18" charset="0"/>
                <a:ea typeface="Times New Roman" panose="02020603050405020304" pitchFamily="18" charset="0"/>
              </a:rPr>
              <a:t>thể loại sách</a:t>
            </a:r>
            <a:endParaRPr lang="en-US" sz="2000">
              <a:solidFill>
                <a:srgbClr val="000000"/>
              </a:solidFill>
              <a:effectLst/>
              <a:latin typeface="Times New Roman" panose="02020603050405020304" pitchFamily="18" charset="0"/>
              <a:ea typeface="Times New Roman" panose="02020603050405020304" pitchFamily="18" charset="0"/>
            </a:endParaRPr>
          </a:p>
        </p:txBody>
      </p:sp>
      <p:sp>
        <p:nvSpPr>
          <p:cNvPr id="17" name="Rectangle 1"/>
          <p:cNvSpPr>
            <a:spLocks noChangeArrowheads="1"/>
          </p:cNvSpPr>
          <p:nvPr/>
        </p:nvSpPr>
        <p:spPr bwMode="auto">
          <a:xfrm>
            <a:off x="2994618" y="5141782"/>
            <a:ext cx="61157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lgn="ctr" defTabSz="914400" eaLnBrk="0" fontAlgn="base" hangingPunct="0">
              <a:spcBef>
                <a:spcPct val="0"/>
              </a:spcBef>
              <a:spcAft>
                <a:spcPct val="0"/>
              </a:spcAft>
            </a:pPr>
            <a:r>
              <a:rPr kumimoji="0" lang="en-US" altLang="en-US" b="0" i="0" u="none" strike="noStrike" cap="none" normalizeH="0" baseline="0" dirty="0" bmk="_Toc46857120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 22: </a:t>
            </a:r>
            <a:r>
              <a:rPr kumimoji="0" lang="en-US" altLang="en-US" b="0" i="0" u="none" strike="noStrike" cap="none" normalizeH="0" baseline="0" bmk="_Toc46857120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Bảng </a:t>
            </a:r>
            <a:r>
              <a:rPr lang="vi-VN" altLang="en-US" bmk="_Toc468571207">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Category</a:t>
            </a:r>
            <a:r>
              <a:rPr kumimoji="0" lang="en-US" altLang="en-US" b="0" i="0" u="none" strike="noStrike" cap="none" normalizeH="0" baseline="0" bmk="_Toc46857120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bmk="_Toc46857120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lưu trữ thông </a:t>
            </a:r>
            <a:r>
              <a:rPr kumimoji="0" lang="en-US" altLang="en-US" b="0" i="0" u="none" strike="noStrike" cap="none" normalizeH="0" baseline="0" bmk="_Toc46857120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tin </a:t>
            </a:r>
            <a:r>
              <a:rPr lang="en-US">
                <a:solidFill>
                  <a:srgbClr val="000000"/>
                </a:solidFill>
                <a:latin typeface="Times New Roman" panose="02020603050405020304" pitchFamily="18" charset="0"/>
                <a:ea typeface="Times New Roman" panose="02020603050405020304" pitchFamily="18" charset="0"/>
              </a:rPr>
              <a:t>thông tin </a:t>
            </a:r>
            <a:r>
              <a:rPr lang="vi-VN">
                <a:solidFill>
                  <a:srgbClr val="000000"/>
                </a:solidFill>
                <a:latin typeface="Times New Roman" panose="02020603050405020304" pitchFamily="18" charset="0"/>
                <a:ea typeface="Times New Roman" panose="02020603050405020304" pitchFamily="18" charset="0"/>
              </a:rPr>
              <a:t>thể loại sách</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8" name="Rectangle 17"/>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pic>
        <p:nvPicPr>
          <p:cNvPr id="9" name="Picture 8"/>
          <p:cNvPicPr>
            <a:picLocks noChangeAspect="1"/>
          </p:cNvPicPr>
          <p:nvPr/>
        </p:nvPicPr>
        <p:blipFill>
          <a:blip r:embed="rId4"/>
          <a:stretch>
            <a:fillRect/>
          </a:stretch>
        </p:blipFill>
        <p:spPr>
          <a:xfrm>
            <a:off x="3065936" y="2682574"/>
            <a:ext cx="5973143" cy="1864712"/>
          </a:xfrm>
          <a:prstGeom prst="rect">
            <a:avLst/>
          </a:prstGeom>
        </p:spPr>
      </p:pic>
    </p:spTree>
    <p:extLst>
      <p:ext uri="{BB962C8B-B14F-4D97-AF65-F5344CB8AC3E}">
        <p14:creationId xmlns:p14="http://schemas.microsoft.com/office/powerpoint/2010/main" val="11996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91653" y="1420378"/>
            <a:ext cx="6096000" cy="969496"/>
          </a:xfrm>
          <a:prstGeom prst="rect">
            <a:avLst/>
          </a:prstGeom>
        </p:spPr>
        <p:txBody>
          <a:bodyPr>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5.2.4. Bảng </a:t>
            </a:r>
            <a:r>
              <a:rPr 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City</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a:t>
            </a:r>
            <a:r>
              <a:rPr lang="vi-VN">
                <a:solidFill>
                  <a:srgbClr val="000000"/>
                </a:solidFill>
                <a:latin typeface="Times New Roman" panose="02020603050405020304" pitchFamily="18" charset="0"/>
                <a:ea typeface="Times New Roman" panose="02020603050405020304" pitchFamily="18" charset="0"/>
              </a:rPr>
              <a:t> tin thành phố mà người dùng sinh sống</a:t>
            </a:r>
            <a:endParaRPr lang="en-US" sz="2000">
              <a:solidFill>
                <a:srgbClr val="000000"/>
              </a:solidFill>
              <a:effectLst/>
              <a:latin typeface="Times New Roman" panose="02020603050405020304" pitchFamily="18" charset="0"/>
              <a:ea typeface="Times New Roman" panose="02020603050405020304" pitchFamily="18" charset="0"/>
            </a:endParaRPr>
          </a:p>
        </p:txBody>
      </p:sp>
      <p:sp>
        <p:nvSpPr>
          <p:cNvPr id="11" name="Rectangle 1"/>
          <p:cNvSpPr>
            <a:spLocks noChangeArrowheads="1"/>
          </p:cNvSpPr>
          <p:nvPr/>
        </p:nvSpPr>
        <p:spPr bwMode="auto">
          <a:xfrm>
            <a:off x="2894361" y="5408735"/>
            <a:ext cx="69397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lgn="ctr" defTabSz="914400" eaLnBrk="0" fontAlgn="base" hangingPunct="0">
              <a:spcBef>
                <a:spcPct val="0"/>
              </a:spcBef>
              <a:spcAft>
                <a:spcPct val="0"/>
              </a:spcAft>
            </a:pPr>
            <a:r>
              <a:rPr kumimoji="0" lang="en-US" altLang="en-US" b="0" i="0" u="none" strike="noStrike" cap="none" normalizeH="0" baseline="0" dirty="0" bmk="_Toc468571209">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 23: </a:t>
            </a:r>
            <a:r>
              <a:rPr kumimoji="0" lang="en-US" altLang="en-US" b="0" i="0" u="none" strike="noStrike" cap="none" normalizeH="0" baseline="0" bmk="_Toc468571209">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Bảng </a:t>
            </a:r>
            <a:r>
              <a:rPr kumimoji="0" lang="vi-VN" altLang="en-US" b="0" i="0" u="none" strike="noStrike" cap="none" normalizeH="0" baseline="0" bmk="_Toc468571209">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City</a:t>
            </a:r>
            <a:r>
              <a:rPr kumimoji="0" lang="en-US" altLang="en-US" b="0" i="0" u="none" strike="noStrike" cap="none" normalizeH="0" baseline="0" bmk="_Toc468571209">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bmk="_Toc468571209">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lưu </a:t>
            </a:r>
            <a:r>
              <a:rPr kumimoji="0" lang="en-US" altLang="en-US" b="0" i="0" u="none" strike="noStrike" cap="none" normalizeH="0" baseline="0" bmk="_Toc468571209">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trữ </a:t>
            </a:r>
            <a:r>
              <a:rPr lang="en-US">
                <a:solidFill>
                  <a:srgbClr val="000000"/>
                </a:solidFill>
                <a:latin typeface="Times New Roman" panose="02020603050405020304" pitchFamily="18" charset="0"/>
                <a:ea typeface="Times New Roman" panose="02020603050405020304" pitchFamily="18" charset="0"/>
              </a:rPr>
              <a:t>thông</a:t>
            </a:r>
            <a:r>
              <a:rPr lang="vi-VN">
                <a:solidFill>
                  <a:srgbClr val="000000"/>
                </a:solidFill>
                <a:latin typeface="Times New Roman" panose="02020603050405020304" pitchFamily="18" charset="0"/>
                <a:ea typeface="Times New Roman" panose="02020603050405020304" pitchFamily="18" charset="0"/>
              </a:rPr>
              <a:t> tin thành phố mà người dùng sinh sống</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pic>
        <p:nvPicPr>
          <p:cNvPr id="2" name="Picture 1"/>
          <p:cNvPicPr>
            <a:picLocks noChangeAspect="1"/>
          </p:cNvPicPr>
          <p:nvPr/>
        </p:nvPicPr>
        <p:blipFill>
          <a:blip r:embed="rId4"/>
          <a:stretch>
            <a:fillRect/>
          </a:stretch>
        </p:blipFill>
        <p:spPr>
          <a:xfrm>
            <a:off x="3082473" y="2775354"/>
            <a:ext cx="6751609" cy="2130279"/>
          </a:xfrm>
          <a:prstGeom prst="rect">
            <a:avLst/>
          </a:prstGeom>
        </p:spPr>
      </p:pic>
    </p:spTree>
    <p:extLst>
      <p:ext uri="{BB962C8B-B14F-4D97-AF65-F5344CB8AC3E}">
        <p14:creationId xmlns:p14="http://schemas.microsoft.com/office/powerpoint/2010/main" val="213151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1005385" y="1420378"/>
            <a:ext cx="6096000" cy="969496"/>
          </a:xfrm>
          <a:prstGeom prst="rect">
            <a:avLst/>
          </a:prstGeom>
        </p:spPr>
        <p:txBody>
          <a:bodyPr>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5.2.5 Bảng </a:t>
            </a:r>
            <a:r>
              <a:rPr 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News</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các </a:t>
            </a:r>
            <a:r>
              <a:rPr lang="vi-VN">
                <a:solidFill>
                  <a:srgbClr val="000000"/>
                </a:solidFill>
                <a:latin typeface="Times New Roman" panose="02020603050405020304" pitchFamily="18" charset="0"/>
                <a:ea typeface="Times New Roman" panose="02020603050405020304" pitchFamily="18" charset="0"/>
              </a:rPr>
              <a:t>tin tức</a:t>
            </a:r>
            <a:endParaRPr lang="en-US" sz="2000">
              <a:solidFill>
                <a:srgbClr val="000000"/>
              </a:solidFill>
              <a:effectLst/>
              <a:latin typeface="Times New Roman" panose="02020603050405020304" pitchFamily="18" charset="0"/>
              <a:ea typeface="Times New Roman" panose="02020603050405020304" pitchFamily="18" charset="0"/>
            </a:endParaRPr>
          </a:p>
        </p:txBody>
      </p:sp>
      <p:sp>
        <p:nvSpPr>
          <p:cNvPr id="11" name="Rectangle 1"/>
          <p:cNvSpPr>
            <a:spLocks noChangeArrowheads="1"/>
          </p:cNvSpPr>
          <p:nvPr/>
        </p:nvSpPr>
        <p:spPr bwMode="auto">
          <a:xfrm>
            <a:off x="4075086" y="6167374"/>
            <a:ext cx="38298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lgn="ctr" defTabSz="914400" eaLnBrk="0" fontAlgn="base" hangingPunct="0">
              <a:spcBef>
                <a:spcPct val="0"/>
              </a:spcBef>
              <a:spcAft>
                <a:spcPct val="0"/>
              </a:spcAft>
            </a:pPr>
            <a:r>
              <a:rPr kumimoji="0" lang="en-US" altLang="en-US" b="0" i="0" u="none" strike="noStrike" cap="none" normalizeH="0" baseline="0" dirty="0" bmk="_Toc46857121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 24: </a:t>
            </a:r>
            <a:r>
              <a:rPr kumimoji="0" lang="en-US" altLang="en-US" b="0" i="0" u="none" strike="noStrike" cap="none" normalizeH="0" baseline="0" bmk="_Toc46857121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Bảng </a:t>
            </a:r>
            <a:r>
              <a:rPr kumimoji="0" lang="vi-VN" altLang="en-US" b="0" i="0" u="none" strike="noStrike" cap="none" normalizeH="0" baseline="0" bmk="_Toc46857121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News </a:t>
            </a:r>
            <a:r>
              <a:rPr kumimoji="0" lang="en-US" altLang="en-US" b="0" i="0" u="none" strike="noStrike" cap="none" normalizeH="0" baseline="0" bmk="_Toc46857121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lưu trữ </a:t>
            </a:r>
            <a:r>
              <a:rPr lang="en-US">
                <a:solidFill>
                  <a:srgbClr val="000000"/>
                </a:solidFill>
                <a:latin typeface="Times New Roman" panose="02020603050405020304" pitchFamily="18" charset="0"/>
                <a:ea typeface="Times New Roman" panose="02020603050405020304" pitchFamily="18" charset="0"/>
              </a:rPr>
              <a:t>các </a:t>
            </a:r>
            <a:r>
              <a:rPr lang="vi-VN">
                <a:solidFill>
                  <a:srgbClr val="000000"/>
                </a:solidFill>
                <a:latin typeface="Times New Roman" panose="02020603050405020304" pitchFamily="18" charset="0"/>
                <a:ea typeface="Times New Roman" panose="02020603050405020304" pitchFamily="18" charset="0"/>
              </a:rPr>
              <a:t>tin tức</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pic>
        <p:nvPicPr>
          <p:cNvPr id="13" name="Picture 12"/>
          <p:cNvPicPr>
            <a:picLocks noChangeAspect="1"/>
          </p:cNvPicPr>
          <p:nvPr/>
        </p:nvPicPr>
        <p:blipFill>
          <a:blip r:embed="rId4"/>
          <a:stretch>
            <a:fillRect/>
          </a:stretch>
        </p:blipFill>
        <p:spPr>
          <a:xfrm>
            <a:off x="2880187" y="2524124"/>
            <a:ext cx="6219694" cy="2999345"/>
          </a:xfrm>
          <a:prstGeom prst="rect">
            <a:avLst/>
          </a:prstGeom>
        </p:spPr>
      </p:pic>
    </p:spTree>
    <p:extLst>
      <p:ext uri="{BB962C8B-B14F-4D97-AF65-F5344CB8AC3E}">
        <p14:creationId xmlns:p14="http://schemas.microsoft.com/office/powerpoint/2010/main" val="97983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Shape 231"/>
          <p:cNvGrpSpPr/>
          <p:nvPr/>
        </p:nvGrpSpPr>
        <p:grpSpPr>
          <a:xfrm>
            <a:off x="-606831" y="241730"/>
            <a:ext cx="5024731" cy="1480640"/>
            <a:chOff x="2117462" y="993825"/>
            <a:chExt cx="4658521" cy="1929325"/>
          </a:xfrm>
        </p:grpSpPr>
        <p:sp>
          <p:nvSpPr>
            <p:cNvPr id="25" name="Shape 232"/>
            <p:cNvSpPr/>
            <p:nvPr/>
          </p:nvSpPr>
          <p:spPr>
            <a:xfrm>
              <a:off x="2760851" y="1504823"/>
              <a:ext cx="4015132" cy="828961"/>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bg1"/>
                  </a:solidFill>
                  <a:latin typeface="Times New Roman" panose="02020603050405020304" pitchFamily="18" charset="0"/>
                  <a:ea typeface="Century Gothic"/>
                  <a:cs typeface="Times New Roman" panose="02020603050405020304" pitchFamily="18" charset="0"/>
                  <a:sym typeface="Century Gothic"/>
                </a:rPr>
                <a:t>        </a:t>
              </a: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Tổng quan hệ thống</a:t>
              </a:r>
              <a:endParaRPr sz="28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26" name="Shape 233"/>
            <p:cNvSpPr/>
            <p:nvPr/>
          </p:nvSpPr>
          <p:spPr>
            <a:xfrm rot="349079">
              <a:off x="2117462" y="1587204"/>
              <a:ext cx="2308247" cy="1335946"/>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27" name="Shape 234"/>
            <p:cNvSpPr/>
            <p:nvPr/>
          </p:nvSpPr>
          <p:spPr>
            <a:xfrm>
              <a:off x="2676179" y="993825"/>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28" name="Rectangle 27"/>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02</a:t>
            </a:r>
          </a:p>
        </p:txBody>
      </p:sp>
      <p:pic>
        <p:nvPicPr>
          <p:cNvPr id="10" name="Picture 9"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11" name="Picture 10"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5" name="Rectangle 4"/>
          <p:cNvSpPr/>
          <p:nvPr/>
        </p:nvSpPr>
        <p:spPr>
          <a:xfrm>
            <a:off x="927462" y="1391173"/>
            <a:ext cx="3126177" cy="579967"/>
          </a:xfrm>
          <a:prstGeom prst="rect">
            <a:avLst/>
          </a:prstGeom>
        </p:spPr>
        <p:txBody>
          <a:bodyPr wrap="none">
            <a:spAutoFit/>
          </a:bodyPr>
          <a:lstStyle/>
          <a:p>
            <a:pPr algn="just">
              <a:lnSpc>
                <a:spcPct val="150000"/>
              </a:lnSpc>
              <a:spcAft>
                <a:spcPts val="0"/>
              </a:spcAft>
            </a:pPr>
            <a:r>
              <a:rPr 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2.1. Phát biểu bài toán</a:t>
            </a:r>
            <a:endParaRPr lang="en-US" sz="24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Rectangle 5"/>
          <p:cNvSpPr/>
          <p:nvPr/>
        </p:nvSpPr>
        <p:spPr>
          <a:xfrm>
            <a:off x="927462" y="2177752"/>
            <a:ext cx="10670979" cy="3139321"/>
          </a:xfrm>
          <a:prstGeom prst="rect">
            <a:avLst/>
          </a:prstGeom>
        </p:spPr>
        <p:txBody>
          <a:bodyPr wrap="square">
            <a:spAutoFit/>
          </a:bodyPr>
          <a:lstStyle/>
          <a:p>
            <a:pPr algn="just">
              <a:lnSpc>
                <a:spcPct val="150000"/>
              </a:lnSpc>
              <a:spcAft>
                <a:spcPts val="0"/>
              </a:spcAft>
            </a:pPr>
            <a:r>
              <a:rPr lang="en-US" sz="2200">
                <a:solidFill>
                  <a:srgbClr val="000000"/>
                </a:solidFill>
                <a:latin typeface="Times New Roman" panose="02020603050405020304" pitchFamily="18" charset="0"/>
                <a:ea typeface="Times New Roman" panose="02020603050405020304" pitchFamily="18" charset="0"/>
              </a:rPr>
              <a:t>Hiện tại hệ thống các cửa hàng bán sách chủ yếu bán lẻ qua hệ thống cửa hàng truyền thống với số lượng khách hàng hạn chế. Thông tin sản phẩm mặt hàng mới, xu hướng hiện tại cập nhật đến với người mua khá chậm và hạn chế. Việc mở rộng thêm thị trường của công ty là rất khó khăn và rất tốn kém (vì việc mở rộng thị trường đồng nghĩa với việc phải mở thêm các chuỗi cửa hàng, điều này rất tốn kém về tài chính và nhân sự, cũng như hệ thống quản lý sẽ phức tạp dẫn đến việc gặp nhiều khó khăn hơn trong kinh doanh).</a:t>
            </a:r>
            <a:endParaRPr lang="en-US" sz="220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2993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50710" y="1394339"/>
            <a:ext cx="6096000" cy="969496"/>
          </a:xfrm>
          <a:prstGeom prst="rect">
            <a:avLst/>
          </a:prstGeom>
        </p:spPr>
        <p:txBody>
          <a:bodyPr>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5.2.6. Bảng </a:t>
            </a:r>
            <a:r>
              <a:rPr 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Order</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về </a:t>
            </a:r>
            <a:r>
              <a:rPr lang="vi-VN">
                <a:solidFill>
                  <a:srgbClr val="000000"/>
                </a:solidFill>
                <a:latin typeface="Times New Roman" panose="02020603050405020304" pitchFamily="18" charset="0"/>
                <a:ea typeface="Times New Roman" panose="02020603050405020304" pitchFamily="18" charset="0"/>
              </a:rPr>
              <a:t>đơn hàng</a:t>
            </a:r>
            <a:endParaRPr lang="en-US" sz="2000">
              <a:solidFill>
                <a:srgbClr val="000000"/>
              </a:solidFill>
              <a:effectLst/>
              <a:latin typeface="Times New Roman" panose="02020603050405020304" pitchFamily="18" charset="0"/>
              <a:ea typeface="Times New Roman" panose="02020603050405020304" pitchFamily="18" charset="0"/>
            </a:endParaRPr>
          </a:p>
        </p:txBody>
      </p:sp>
      <p:sp>
        <p:nvSpPr>
          <p:cNvPr id="11" name="Rectangle 1"/>
          <p:cNvSpPr>
            <a:spLocks noChangeArrowheads="1"/>
          </p:cNvSpPr>
          <p:nvPr/>
        </p:nvSpPr>
        <p:spPr bwMode="auto">
          <a:xfrm>
            <a:off x="4754248" y="5913887"/>
            <a:ext cx="49039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en-US" altLang="en-US" b="0" i="0" u="none" strike="noStrike" cap="none" normalizeH="0" baseline="0" dirty="0" bmk="_Toc468571213">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 25: </a:t>
            </a:r>
            <a:r>
              <a:rPr kumimoji="0" lang="en-US" altLang="en-US" b="0" i="0" u="none" strike="noStrike" cap="none" normalizeH="0" baseline="0" bmk="_Toc468571213">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Bảng </a:t>
            </a:r>
            <a:r>
              <a:rPr lang="vi-VN" altLang="en-US" bmk="_Toc468571213">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Order</a:t>
            </a:r>
            <a:r>
              <a:rPr kumimoji="0" lang="en-US" altLang="en-US" b="0" i="0" u="none" strike="noStrike" cap="none" normalizeH="0" baseline="0" bmk="_Toc468571213">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bmk="_Toc468571213">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lữu </a:t>
            </a:r>
            <a:r>
              <a:rPr kumimoji="0" lang="en-US" altLang="en-US" b="0" i="0" u="none" strike="noStrike" cap="none" normalizeH="0" baseline="0" bmk="_Toc468571213">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trữ </a:t>
            </a:r>
            <a:r>
              <a:rPr lang="en-US">
                <a:solidFill>
                  <a:srgbClr val="000000"/>
                </a:solidFill>
                <a:latin typeface="Times New Roman" panose="02020603050405020304" pitchFamily="18" charset="0"/>
                <a:ea typeface="Times New Roman" panose="02020603050405020304" pitchFamily="18" charset="0"/>
              </a:rPr>
              <a:t>thông tin về </a:t>
            </a:r>
            <a:r>
              <a:rPr lang="vi-VN">
                <a:solidFill>
                  <a:srgbClr val="000000"/>
                </a:solidFill>
                <a:latin typeface="Times New Roman" panose="02020603050405020304" pitchFamily="18" charset="0"/>
                <a:ea typeface="Times New Roman" panose="02020603050405020304" pitchFamily="18" charset="0"/>
              </a:rPr>
              <a:t>đơn hàng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pic>
        <p:nvPicPr>
          <p:cNvPr id="2" name="Picture 1"/>
          <p:cNvPicPr>
            <a:picLocks noChangeAspect="1"/>
          </p:cNvPicPr>
          <p:nvPr/>
        </p:nvPicPr>
        <p:blipFill>
          <a:blip r:embed="rId4"/>
          <a:stretch>
            <a:fillRect/>
          </a:stretch>
        </p:blipFill>
        <p:spPr>
          <a:xfrm>
            <a:off x="4494756" y="934221"/>
            <a:ext cx="5588358" cy="4376597"/>
          </a:xfrm>
          <a:prstGeom prst="rect">
            <a:avLst/>
          </a:prstGeom>
        </p:spPr>
      </p:pic>
    </p:spTree>
    <p:extLst>
      <p:ext uri="{BB962C8B-B14F-4D97-AF65-F5344CB8AC3E}">
        <p14:creationId xmlns:p14="http://schemas.microsoft.com/office/powerpoint/2010/main" val="4438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50711" y="1479543"/>
            <a:ext cx="6096000" cy="969496"/>
          </a:xfrm>
          <a:prstGeom prst="rect">
            <a:avLst/>
          </a:prstGeom>
        </p:spPr>
        <p:txBody>
          <a:bodyPr>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5.2.7. Bảng</a:t>
            </a:r>
            <a:r>
              <a:rPr 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OrderDetail</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về </a:t>
            </a:r>
            <a:r>
              <a:rPr lang="vi-VN">
                <a:solidFill>
                  <a:srgbClr val="000000"/>
                </a:solidFill>
                <a:latin typeface="Times New Roman" panose="02020603050405020304" pitchFamily="18" charset="0"/>
                <a:ea typeface="Times New Roman" panose="02020603050405020304" pitchFamily="18" charset="0"/>
              </a:rPr>
              <a:t>chi tiết đơn hàng</a:t>
            </a:r>
            <a:endParaRPr lang="en-US" sz="2000">
              <a:solidFill>
                <a:srgbClr val="000000"/>
              </a:solidFill>
              <a:effectLst/>
              <a:latin typeface="Times New Roman" panose="02020603050405020304" pitchFamily="18" charset="0"/>
              <a:ea typeface="Times New Roman" panose="02020603050405020304" pitchFamily="18" charset="0"/>
            </a:endParaRPr>
          </a:p>
        </p:txBody>
      </p:sp>
      <p:sp>
        <p:nvSpPr>
          <p:cNvPr id="11" name="Rectangle 1"/>
          <p:cNvSpPr>
            <a:spLocks noChangeArrowheads="1"/>
          </p:cNvSpPr>
          <p:nvPr/>
        </p:nvSpPr>
        <p:spPr bwMode="auto">
          <a:xfrm>
            <a:off x="3173849" y="5558650"/>
            <a:ext cx="616066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bmk="_Toc468571215">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 26: </a:t>
            </a:r>
            <a:r>
              <a:rPr kumimoji="0" lang="en-US" altLang="en-US" b="0" i="0" u="none" strike="noStrike" cap="none" normalizeH="0" baseline="0" bmk="_Toc468571215">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Bảng </a:t>
            </a:r>
            <a:r>
              <a:rPr lang="vi-VN" altLang="en-US" bmk="_Toc468571215">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OrderDetail</a:t>
            </a:r>
            <a:r>
              <a:rPr kumimoji="0" lang="en-US" altLang="en-US" b="0" i="0" u="none" strike="noStrike" cap="none" normalizeH="0" baseline="0" bmk="_Toc468571215">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bmk="_Toc468571215">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lữu trữ thông tin </a:t>
            </a:r>
            <a:r>
              <a:rPr kumimoji="0" lang="en-US" altLang="en-US" b="0" i="0" u="none" strike="noStrike" cap="none" normalizeH="0" baseline="0" bmk="_Toc468571215">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về </a:t>
            </a:r>
            <a:r>
              <a:rPr lang="vi-VN" altLang="en-US" bmk="_Toc468571215">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chi tiết đơn hàng</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pic>
        <p:nvPicPr>
          <p:cNvPr id="2" name="Picture 1"/>
          <p:cNvPicPr>
            <a:picLocks noChangeAspect="1"/>
          </p:cNvPicPr>
          <p:nvPr/>
        </p:nvPicPr>
        <p:blipFill>
          <a:blip r:embed="rId4"/>
          <a:stretch>
            <a:fillRect/>
          </a:stretch>
        </p:blipFill>
        <p:spPr>
          <a:xfrm>
            <a:off x="3076832" y="2823947"/>
            <a:ext cx="6363730" cy="2013016"/>
          </a:xfrm>
          <a:prstGeom prst="rect">
            <a:avLst/>
          </a:prstGeom>
        </p:spPr>
      </p:pic>
    </p:spTree>
    <p:extLst>
      <p:ext uri="{BB962C8B-B14F-4D97-AF65-F5344CB8AC3E}">
        <p14:creationId xmlns:p14="http://schemas.microsoft.com/office/powerpoint/2010/main" val="90834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550459" y="1505246"/>
            <a:ext cx="9112155" cy="969496"/>
          </a:xfrm>
          <a:prstGeom prst="rect">
            <a:avLst/>
          </a:prstGeom>
        </p:spPr>
        <p:txBody>
          <a:bodyPr wrap="square">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5.2.8. Bảng </a:t>
            </a:r>
            <a:r>
              <a:rPr 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Payment</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a:t>
            </a:r>
            <a:r>
              <a:rPr lang="vi-VN">
                <a:solidFill>
                  <a:srgbClr val="000000"/>
                </a:solidFill>
                <a:latin typeface="Times New Roman" panose="02020603050405020304" pitchFamily="18" charset="0"/>
                <a:ea typeface="Times New Roman" panose="02020603050405020304" pitchFamily="18" charset="0"/>
              </a:rPr>
              <a:t>phương pháp thanh toán</a:t>
            </a:r>
            <a:r>
              <a:rPr lang="en-US">
                <a:solidFill>
                  <a:srgbClr val="000000"/>
                </a:solidFill>
                <a:latin typeface="Times New Roman" panose="02020603050405020304" pitchFamily="18" charset="0"/>
                <a:ea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endParaRPr>
          </a:p>
        </p:txBody>
      </p:sp>
      <p:sp>
        <p:nvSpPr>
          <p:cNvPr id="11" name="Rectangle 1"/>
          <p:cNvSpPr>
            <a:spLocks noChangeArrowheads="1"/>
          </p:cNvSpPr>
          <p:nvPr/>
        </p:nvSpPr>
        <p:spPr bwMode="auto">
          <a:xfrm>
            <a:off x="3267103" y="5250009"/>
            <a:ext cx="627928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bmk="_Toc46857121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 27: </a:t>
            </a:r>
            <a:r>
              <a:rPr kumimoji="0" lang="en-US" altLang="en-US" b="0" i="0" u="none" strike="noStrike" cap="none" normalizeH="0" baseline="0" bmk="_Toc46857121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Bảng </a:t>
            </a:r>
            <a:r>
              <a:rPr kumimoji="0" lang="vi-VN" altLang="en-US" b="0" i="0" u="none" strike="noStrike" cap="none" normalizeH="0" baseline="0" bmk="_Toc46857121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Payment</a:t>
            </a:r>
            <a:r>
              <a:rPr kumimoji="0" lang="en-US" altLang="en-US" b="0" i="0" u="none" strike="noStrike" cap="none" normalizeH="0" baseline="0" bmk="_Toc46857121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bmk="_Toc46857121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lưu trữ </a:t>
            </a: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thông </a:t>
            </a:r>
            <a:r>
              <a:rPr kumimoji="0" lang="en-US" altLang="en-US"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tin </a:t>
            </a:r>
            <a:r>
              <a:rPr kumimoji="0" lang="vi-VN" altLang="en-US"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phương</a:t>
            </a:r>
            <a:r>
              <a:rPr kumimoji="0" lang="vi-VN" altLang="en-US" b="0" i="0" u="none" strike="noStrike" cap="none" normalizeH="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pháp thanh toán</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pic>
        <p:nvPicPr>
          <p:cNvPr id="2" name="Picture 1"/>
          <p:cNvPicPr>
            <a:picLocks noChangeAspect="1"/>
          </p:cNvPicPr>
          <p:nvPr/>
        </p:nvPicPr>
        <p:blipFill>
          <a:blip r:embed="rId4"/>
          <a:stretch>
            <a:fillRect/>
          </a:stretch>
        </p:blipFill>
        <p:spPr>
          <a:xfrm>
            <a:off x="3267103" y="2890241"/>
            <a:ext cx="6220289" cy="1574757"/>
          </a:xfrm>
          <a:prstGeom prst="rect">
            <a:avLst/>
          </a:prstGeom>
        </p:spPr>
      </p:pic>
    </p:spTree>
    <p:extLst>
      <p:ext uri="{BB962C8B-B14F-4D97-AF65-F5344CB8AC3E}">
        <p14:creationId xmlns:p14="http://schemas.microsoft.com/office/powerpoint/2010/main" val="408719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550459" y="1505246"/>
            <a:ext cx="9112155" cy="969496"/>
          </a:xfrm>
          <a:prstGeom prst="rect">
            <a:avLst/>
          </a:prstGeom>
        </p:spPr>
        <p:txBody>
          <a:bodyPr wrap="square">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a:t>
            </a:r>
            <a:r>
              <a:rPr 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9</a:t>
            </a: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Bảng </a:t>
            </a:r>
            <a:r>
              <a:rPr 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Rating</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a:t>
            </a:r>
            <a:r>
              <a:rPr lang="vi-VN">
                <a:solidFill>
                  <a:srgbClr val="000000"/>
                </a:solidFill>
                <a:latin typeface="Times New Roman" panose="02020603050405020304" pitchFamily="18" charset="0"/>
                <a:ea typeface="Times New Roman" panose="02020603050405020304" pitchFamily="18" charset="0"/>
              </a:rPr>
              <a:t>đánh giá của người dùng</a:t>
            </a:r>
            <a:r>
              <a:rPr lang="en-US">
                <a:solidFill>
                  <a:srgbClr val="000000"/>
                </a:solidFill>
                <a:latin typeface="Times New Roman" panose="02020603050405020304" pitchFamily="18" charset="0"/>
                <a:ea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endParaRPr>
          </a:p>
        </p:txBody>
      </p:sp>
      <p:sp>
        <p:nvSpPr>
          <p:cNvPr id="11" name="Rectangle 1"/>
          <p:cNvSpPr>
            <a:spLocks noChangeArrowheads="1"/>
          </p:cNvSpPr>
          <p:nvPr/>
        </p:nvSpPr>
        <p:spPr bwMode="auto">
          <a:xfrm>
            <a:off x="2772067" y="6018704"/>
            <a:ext cx="63241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en-US" altLang="en-US" b="0" i="0" u="none" strike="noStrike" cap="none" normalizeH="0" baseline="0" bmk="_Toc46857121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 2</a:t>
            </a:r>
            <a:r>
              <a:rPr kumimoji="0" lang="vi-VN" altLang="en-US" b="0" i="0" u="none" strike="noStrike" cap="none" normalizeH="0" baseline="0" bmk="_Toc46857121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a:t>
            </a:r>
            <a:r>
              <a:rPr kumimoji="0" lang="en-US" altLang="en-US" b="0" i="0" u="none" strike="noStrike" cap="none" normalizeH="0" baseline="0" bmk="_Toc46857121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Bảng </a:t>
            </a:r>
            <a:r>
              <a:rPr kumimoji="0" lang="vi-VN" altLang="en-US" b="0" i="0" u="none" strike="noStrike" cap="none" normalizeH="0" baseline="0" bmk="_Toc46857121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Payment</a:t>
            </a:r>
            <a:r>
              <a:rPr kumimoji="0" lang="en-US" altLang="en-US" b="0" i="0" u="none" strike="noStrike" cap="none" normalizeH="0" baseline="0" bmk="_Toc46857121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bmk="_Toc46857121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lưu trữ </a:t>
            </a: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thông </a:t>
            </a:r>
            <a:r>
              <a:rPr kumimoji="0" lang="en-US" altLang="en-US"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tin </a:t>
            </a:r>
            <a:r>
              <a:rPr lang="vi-VN">
                <a:solidFill>
                  <a:srgbClr val="000000"/>
                </a:solidFill>
                <a:latin typeface="Times New Roman" panose="02020603050405020304" pitchFamily="18" charset="0"/>
                <a:ea typeface="Times New Roman" panose="02020603050405020304" pitchFamily="18" charset="0"/>
              </a:rPr>
              <a:t>đánh giá của người dùng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pic>
        <p:nvPicPr>
          <p:cNvPr id="13" name="Picture 12"/>
          <p:cNvPicPr>
            <a:picLocks noChangeAspect="1"/>
          </p:cNvPicPr>
          <p:nvPr/>
        </p:nvPicPr>
        <p:blipFill>
          <a:blip r:embed="rId4"/>
          <a:stretch>
            <a:fillRect/>
          </a:stretch>
        </p:blipFill>
        <p:spPr>
          <a:xfrm>
            <a:off x="2772067" y="2509836"/>
            <a:ext cx="6371934" cy="3137202"/>
          </a:xfrm>
          <a:prstGeom prst="rect">
            <a:avLst/>
          </a:prstGeom>
        </p:spPr>
      </p:pic>
    </p:spTree>
    <p:extLst>
      <p:ext uri="{BB962C8B-B14F-4D97-AF65-F5344CB8AC3E}">
        <p14:creationId xmlns:p14="http://schemas.microsoft.com/office/powerpoint/2010/main" val="192710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12" name="Rectangle 2"/>
          <p:cNvSpPr>
            <a:spLocks noChangeArrowheads="1"/>
          </p:cNvSpPr>
          <p:nvPr/>
        </p:nvSpPr>
        <p:spPr bwMode="auto">
          <a:xfrm>
            <a:off x="951339" y="1289186"/>
            <a:ext cx="426270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bmk="_Toc518500774">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5.2.10. Bảng </a:t>
            </a:r>
            <a:r>
              <a:rPr kumimoji="0" lang="vi-VN" altLang="en-US" sz="2000" b="1" i="0" u="none" strike="noStrike" cap="none" normalizeH="0" baseline="0" bmk="_Toc518500774">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PromoCode</a:t>
            </a:r>
            <a:endParaRPr kumimoji="0" lang="en-US" altLang="en-US" sz="2000" b="1"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Lưu trữ </a:t>
            </a:r>
            <a:r>
              <a:rPr kumimoji="0" lang="vi-VN" altLang="en-US"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kumimoji="0" lang="vi-VN" altLang="en-US" b="0" i="0" u="none" strike="noStrike" cap="none" normalizeH="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tin các mã giảm giá</a:t>
            </a:r>
            <a:endPar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12"/>
          <p:cNvSpPr/>
          <p:nvPr/>
        </p:nvSpPr>
        <p:spPr>
          <a:xfrm>
            <a:off x="3700101" y="5981534"/>
            <a:ext cx="5840060" cy="284693"/>
          </a:xfrm>
          <a:prstGeom prst="rect">
            <a:avLst/>
          </a:prstGeom>
        </p:spPr>
        <p:txBody>
          <a:bodyPr wrap="none">
            <a:spAutoFit/>
          </a:bodyPr>
          <a:lstStyle/>
          <a:p>
            <a:pPr algn="just">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Hình 2</a:t>
            </a:r>
            <a:r>
              <a:rPr lang="vi-VN">
                <a:solidFill>
                  <a:srgbClr val="000000"/>
                </a:solidFill>
                <a:latin typeface="Times New Roman" panose="02020603050405020304" pitchFamily="18" charset="0"/>
                <a:ea typeface="Times New Roman" panose="02020603050405020304" pitchFamily="18" charset="0"/>
              </a:rPr>
              <a:t>9</a:t>
            </a:r>
            <a:r>
              <a:rPr lang="en-US">
                <a:solidFill>
                  <a:srgbClr val="000000"/>
                </a:solidFill>
                <a:latin typeface="Times New Roman" panose="02020603050405020304" pitchFamily="18" charset="0"/>
                <a:ea typeface="Times New Roman" panose="02020603050405020304" pitchFamily="18" charset="0"/>
              </a:rPr>
              <a:t>: Bảng </a:t>
            </a:r>
            <a:r>
              <a:rPr lang="vi-VN">
                <a:solidFill>
                  <a:srgbClr val="000000"/>
                </a:solidFill>
                <a:latin typeface="Times New Roman" panose="02020603050405020304" pitchFamily="18" charset="0"/>
                <a:ea typeface="Times New Roman" panose="02020603050405020304" pitchFamily="18" charset="0"/>
              </a:rPr>
              <a:t>PromoCode</a:t>
            </a:r>
            <a:r>
              <a:rPr lang="en-US">
                <a:solidFill>
                  <a:srgbClr val="000000"/>
                </a:solidFill>
                <a:latin typeface="Times New Roman" panose="02020603050405020304" pitchFamily="18" charset="0"/>
                <a:ea typeface="Times New Roman" panose="02020603050405020304" pitchFamily="18" charset="0"/>
              </a:rPr>
              <a:t> </a:t>
            </a:r>
            <a:r>
              <a:rPr lang="en-US" dirty="0">
                <a:solidFill>
                  <a:srgbClr val="000000"/>
                </a:solidFill>
                <a:latin typeface="Times New Roman" panose="02020603050405020304" pitchFamily="18" charset="0"/>
                <a:ea typeface="Times New Roman" panose="02020603050405020304" pitchFamily="18" charset="0"/>
              </a:rPr>
              <a:t>lưu </a:t>
            </a:r>
            <a:r>
              <a:rPr lang="en-US">
                <a:solidFill>
                  <a:srgbClr val="000000"/>
                </a:solidFill>
                <a:latin typeface="Times New Roman" panose="02020603050405020304" pitchFamily="18" charset="0"/>
                <a:ea typeface="Times New Roman" panose="02020603050405020304" pitchFamily="18" charset="0"/>
              </a:rPr>
              <a:t>trữ </a:t>
            </a:r>
            <a:r>
              <a:rPr lang="vi-VN">
                <a:solidFill>
                  <a:srgbClr val="000000"/>
                </a:solidFill>
                <a:latin typeface="Times New Roman" panose="02020603050405020304" pitchFamily="18" charset="0"/>
                <a:ea typeface="Times New Roman" panose="02020603050405020304" pitchFamily="18" charset="0"/>
              </a:rPr>
              <a:t>thông tin các mã giam giá</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4" name="Rectangle 13"/>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pic>
        <p:nvPicPr>
          <p:cNvPr id="2" name="Picture 1"/>
          <p:cNvPicPr>
            <a:picLocks noChangeAspect="1"/>
          </p:cNvPicPr>
          <p:nvPr/>
        </p:nvPicPr>
        <p:blipFill>
          <a:blip r:embed="rId4"/>
          <a:stretch>
            <a:fillRect/>
          </a:stretch>
        </p:blipFill>
        <p:spPr>
          <a:xfrm>
            <a:off x="3330143" y="2489515"/>
            <a:ext cx="6579977" cy="2860859"/>
          </a:xfrm>
          <a:prstGeom prst="rect">
            <a:avLst/>
          </a:prstGeom>
        </p:spPr>
      </p:pic>
    </p:spTree>
    <p:extLst>
      <p:ext uri="{BB962C8B-B14F-4D97-AF65-F5344CB8AC3E}">
        <p14:creationId xmlns:p14="http://schemas.microsoft.com/office/powerpoint/2010/main" val="115718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10" name="Rectangle 1"/>
          <p:cNvSpPr>
            <a:spLocks noChangeArrowheads="1"/>
          </p:cNvSpPr>
          <p:nvPr/>
        </p:nvSpPr>
        <p:spPr bwMode="auto">
          <a:xfrm>
            <a:off x="733805" y="1394339"/>
            <a:ext cx="393569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bmk="_Toc518500775">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5.2.11. Bảng Publisher</a:t>
            </a:r>
            <a:endParaRPr kumimoji="0" lang="en-US" altLang="en-US" sz="2000" b="1"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Lưu trữ thông tin nhà xuất bản</a:t>
            </a:r>
            <a:endPar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p:nvSpPr>
        <p:spPr>
          <a:xfrm>
            <a:off x="3887457" y="5331974"/>
            <a:ext cx="5282215" cy="284693"/>
          </a:xfrm>
          <a:prstGeom prst="rect">
            <a:avLst/>
          </a:prstGeom>
        </p:spPr>
        <p:txBody>
          <a:bodyPr wrap="none">
            <a:spAutoFit/>
          </a:bodyPr>
          <a:lstStyle/>
          <a:p>
            <a:pPr algn="ctr">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Hình </a:t>
            </a:r>
            <a:r>
              <a:rPr lang="vi-VN">
                <a:solidFill>
                  <a:srgbClr val="000000"/>
                </a:solidFill>
                <a:latin typeface="Times New Roman" panose="02020603050405020304" pitchFamily="18" charset="0"/>
                <a:ea typeface="Times New Roman" panose="02020603050405020304" pitchFamily="18" charset="0"/>
              </a:rPr>
              <a:t>30</a:t>
            </a:r>
            <a:r>
              <a:rPr lang="en-US">
                <a:solidFill>
                  <a:srgbClr val="000000"/>
                </a:solidFill>
                <a:latin typeface="Times New Roman" panose="02020603050405020304" pitchFamily="18" charset="0"/>
                <a:ea typeface="Times New Roman" panose="02020603050405020304" pitchFamily="18" charset="0"/>
              </a:rPr>
              <a:t>: </a:t>
            </a:r>
            <a:r>
              <a:rPr lang="en-US" dirty="0">
                <a:solidFill>
                  <a:srgbClr val="000000"/>
                </a:solidFill>
                <a:latin typeface="Times New Roman" panose="02020603050405020304" pitchFamily="18" charset="0"/>
                <a:ea typeface="Times New Roman" panose="02020603050405020304" pitchFamily="18" charset="0"/>
              </a:rPr>
              <a:t>Bảng Publisher lữu trữ thông tin nhà xuất bản</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pic>
        <p:nvPicPr>
          <p:cNvPr id="2" name="Picture 1"/>
          <p:cNvPicPr>
            <a:picLocks noChangeAspect="1"/>
          </p:cNvPicPr>
          <p:nvPr/>
        </p:nvPicPr>
        <p:blipFill>
          <a:blip r:embed="rId4"/>
          <a:stretch>
            <a:fillRect/>
          </a:stretch>
        </p:blipFill>
        <p:spPr>
          <a:xfrm>
            <a:off x="2876499" y="2730510"/>
            <a:ext cx="7304130" cy="1890917"/>
          </a:xfrm>
          <a:prstGeom prst="rect">
            <a:avLst/>
          </a:prstGeom>
        </p:spPr>
      </p:pic>
    </p:spTree>
    <p:extLst>
      <p:ext uri="{BB962C8B-B14F-4D97-AF65-F5344CB8AC3E}">
        <p14:creationId xmlns:p14="http://schemas.microsoft.com/office/powerpoint/2010/main" val="1985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37062" y="1420378"/>
            <a:ext cx="6096000" cy="923330"/>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Chi tiết các giao diện</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 Trang đăng nhập</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10"/>
          <p:cNvSpPr/>
          <p:nvPr/>
        </p:nvSpPr>
        <p:spPr>
          <a:xfrm>
            <a:off x="5192502" y="6385661"/>
            <a:ext cx="2608919"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31: Trang đăng nhập</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pic>
        <p:nvPicPr>
          <p:cNvPr id="2" name="Picture 1"/>
          <p:cNvPicPr>
            <a:picLocks noChangeAspect="1"/>
          </p:cNvPicPr>
          <p:nvPr/>
        </p:nvPicPr>
        <p:blipFill>
          <a:blip r:embed="rId4"/>
          <a:stretch>
            <a:fillRect/>
          </a:stretch>
        </p:blipFill>
        <p:spPr>
          <a:xfrm>
            <a:off x="5003477" y="733797"/>
            <a:ext cx="2978987" cy="5350018"/>
          </a:xfrm>
          <a:prstGeom prst="rect">
            <a:avLst/>
          </a:prstGeom>
        </p:spPr>
      </p:pic>
    </p:spTree>
    <p:extLst>
      <p:ext uri="{BB962C8B-B14F-4D97-AF65-F5344CB8AC3E}">
        <p14:creationId xmlns:p14="http://schemas.microsoft.com/office/powerpoint/2010/main" val="58299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900472" y="1445000"/>
            <a:ext cx="2202398"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Trang đăng ký</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10"/>
          <p:cNvSpPr/>
          <p:nvPr/>
        </p:nvSpPr>
        <p:spPr>
          <a:xfrm>
            <a:off x="4971658" y="6417798"/>
            <a:ext cx="2390912"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32: Trang đăng ký</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pic>
        <p:nvPicPr>
          <p:cNvPr id="10" name="Picture 9"/>
          <p:cNvPicPr>
            <a:picLocks noChangeAspect="1"/>
          </p:cNvPicPr>
          <p:nvPr/>
        </p:nvPicPr>
        <p:blipFill>
          <a:blip r:embed="rId4"/>
          <a:stretch>
            <a:fillRect/>
          </a:stretch>
        </p:blipFill>
        <p:spPr>
          <a:xfrm>
            <a:off x="4869987" y="670729"/>
            <a:ext cx="2594254" cy="5402152"/>
          </a:xfrm>
          <a:prstGeom prst="rect">
            <a:avLst/>
          </a:prstGeom>
        </p:spPr>
      </p:pic>
    </p:spTree>
    <p:extLst>
      <p:ext uri="{BB962C8B-B14F-4D97-AF65-F5344CB8AC3E}">
        <p14:creationId xmlns:p14="http://schemas.microsoft.com/office/powerpoint/2010/main" val="184502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1152608" y="1556569"/>
            <a:ext cx="1977977" cy="284693"/>
          </a:xfrm>
          <a:prstGeom prst="rect">
            <a:avLst/>
          </a:prstGeom>
        </p:spPr>
        <p:txBody>
          <a:bodyPr wrap="none">
            <a:spAutoFit/>
          </a:bodyPr>
          <a:lstStyle/>
          <a:p>
            <a:pPr algn="just">
              <a:lnSpc>
                <a:spcPts val="15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Trang Index</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10"/>
          <p:cNvSpPr/>
          <p:nvPr/>
        </p:nvSpPr>
        <p:spPr>
          <a:xfrm>
            <a:off x="4999106" y="6550906"/>
            <a:ext cx="2166491"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33: Trang index</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pic>
        <p:nvPicPr>
          <p:cNvPr id="2" name="Picture 1"/>
          <p:cNvPicPr>
            <a:picLocks noChangeAspect="1"/>
          </p:cNvPicPr>
          <p:nvPr/>
        </p:nvPicPr>
        <p:blipFill>
          <a:blip r:embed="rId4"/>
          <a:stretch>
            <a:fillRect/>
          </a:stretch>
        </p:blipFill>
        <p:spPr>
          <a:xfrm>
            <a:off x="4710885" y="1010429"/>
            <a:ext cx="2998410" cy="5330507"/>
          </a:xfrm>
          <a:prstGeom prst="rect">
            <a:avLst/>
          </a:prstGeom>
        </p:spPr>
      </p:pic>
    </p:spTree>
    <p:extLst>
      <p:ext uri="{BB962C8B-B14F-4D97-AF65-F5344CB8AC3E}">
        <p14:creationId xmlns:p14="http://schemas.microsoft.com/office/powerpoint/2010/main" val="134228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944533" y="1394339"/>
            <a:ext cx="2086982"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4</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Trang chi tiết</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10"/>
          <p:cNvSpPr/>
          <p:nvPr/>
        </p:nvSpPr>
        <p:spPr>
          <a:xfrm>
            <a:off x="5196511" y="6413950"/>
            <a:ext cx="2288319"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34: Trang chi tiết</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pic>
        <p:nvPicPr>
          <p:cNvPr id="10" name="Picture 9"/>
          <p:cNvPicPr>
            <a:picLocks noChangeAspect="1"/>
          </p:cNvPicPr>
          <p:nvPr/>
        </p:nvPicPr>
        <p:blipFill>
          <a:blip r:embed="rId4"/>
          <a:stretch>
            <a:fillRect/>
          </a:stretch>
        </p:blipFill>
        <p:spPr>
          <a:xfrm>
            <a:off x="4760661" y="849086"/>
            <a:ext cx="3160020" cy="5382567"/>
          </a:xfrm>
          <a:prstGeom prst="rect">
            <a:avLst/>
          </a:prstGeom>
        </p:spPr>
      </p:pic>
    </p:spTree>
    <p:extLst>
      <p:ext uri="{BB962C8B-B14F-4D97-AF65-F5344CB8AC3E}">
        <p14:creationId xmlns:p14="http://schemas.microsoft.com/office/powerpoint/2010/main" val="226543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Shape 231"/>
          <p:cNvGrpSpPr/>
          <p:nvPr/>
        </p:nvGrpSpPr>
        <p:grpSpPr>
          <a:xfrm>
            <a:off x="-744914" y="379034"/>
            <a:ext cx="5029531" cy="1645500"/>
            <a:chOff x="2075625" y="1090612"/>
            <a:chExt cx="4104047" cy="2144143"/>
          </a:xfrm>
        </p:grpSpPr>
        <p:sp>
          <p:nvSpPr>
            <p:cNvPr id="25" name="Shape 232"/>
            <p:cNvSpPr/>
            <p:nvPr/>
          </p:nvSpPr>
          <p:spPr>
            <a:xfrm>
              <a:off x="2676179" y="1623893"/>
              <a:ext cx="3503493"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lvl="0" algn="ctr"/>
              <a:r>
                <a:rPr lang="en-US" sz="3600" b="1">
                  <a:solidFill>
                    <a:schemeClr val="bg1"/>
                  </a:solidFill>
                  <a:latin typeface="Times New Roman" panose="02020603050405020304" pitchFamily="18" charset="0"/>
                  <a:ea typeface="Century Gothic"/>
                  <a:cs typeface="Times New Roman" panose="02020603050405020304" pitchFamily="18" charset="0"/>
                  <a:sym typeface="Century Gothic"/>
                </a:rPr>
                <a:t>          </a:t>
              </a:r>
              <a:r>
                <a:rPr lang="en-US" sz="2400" b="1">
                  <a:solidFill>
                    <a:prstClr val="white"/>
                  </a:solidFill>
                  <a:latin typeface="Times New Roman" panose="02020603050405020304" pitchFamily="18" charset="0"/>
                  <a:ea typeface="Century Gothic"/>
                  <a:cs typeface="Times New Roman" panose="02020603050405020304" pitchFamily="18" charset="0"/>
                  <a:sym typeface="Century Gothic"/>
                </a:rPr>
                <a:t>Tổng quan hệ thống</a:t>
              </a:r>
            </a:p>
          </p:txBody>
        </p:sp>
        <p:sp>
          <p:nvSpPr>
            <p:cNvPr id="26"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27"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28" name="Rectangle 27"/>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02</a:t>
            </a:r>
          </a:p>
        </p:txBody>
      </p:sp>
      <p:pic>
        <p:nvPicPr>
          <p:cNvPr id="11" name="Picture 10"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12" name="Picture 11"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6" name="Rectangle 5"/>
          <p:cNvSpPr/>
          <p:nvPr/>
        </p:nvSpPr>
        <p:spPr>
          <a:xfrm>
            <a:off x="720742" y="1493689"/>
            <a:ext cx="11060468" cy="4293483"/>
          </a:xfrm>
          <a:prstGeom prst="rect">
            <a:avLst/>
          </a:prstGeom>
        </p:spPr>
        <p:txBody>
          <a:bodyPr wrap="square">
            <a:spAutoFit/>
          </a:bodyPr>
          <a:lstStyle/>
          <a:p>
            <a:pPr algn="just">
              <a:lnSpc>
                <a:spcPct val="150000"/>
              </a:lnSpc>
              <a:spcAft>
                <a:spcPts val="0"/>
              </a:spcAft>
            </a:pPr>
            <a:r>
              <a:rPr lang="en-US" sz="2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2.2.1. Đối với khách hàng</a:t>
            </a:r>
          </a:p>
          <a:p>
            <a:pPr marL="342900" lvl="0" indent="-342900" algn="just">
              <a:lnSpc>
                <a:spcPct val="150000"/>
              </a:lnSpc>
              <a:spcAft>
                <a:spcPts val="0"/>
              </a:spcAft>
              <a:buFont typeface="Symbol" panose="05050102010706020507" pitchFamily="18" charset="2"/>
              <a:buBlip>
                <a:blip r:embed="rId4"/>
              </a:buBlip>
            </a:pPr>
            <a:r>
              <a:rPr lang="en-US" sz="2000">
                <a:solidFill>
                  <a:srgbClr val="000000"/>
                </a:solidFill>
                <a:latin typeface="Times New Roman" panose="02020603050405020304" pitchFamily="18" charset="0"/>
                <a:ea typeface="Times New Roman" panose="02020603050405020304" pitchFamily="18" charset="0"/>
              </a:rPr>
              <a:t>Xây dựng </a:t>
            </a:r>
            <a:r>
              <a:rPr lang="vi-VN" sz="2000">
                <a:solidFill>
                  <a:srgbClr val="000000"/>
                </a:solidFill>
                <a:latin typeface="Times New Roman" panose="02020603050405020304" pitchFamily="18" charset="0"/>
                <a:ea typeface="Times New Roman" panose="02020603050405020304" pitchFamily="18" charset="0"/>
              </a:rPr>
              <a:t>ứng dụng</a:t>
            </a:r>
            <a:r>
              <a:rPr lang="en-US" sz="2000">
                <a:solidFill>
                  <a:srgbClr val="000000"/>
                </a:solidFill>
                <a:latin typeface="Times New Roman" panose="02020603050405020304" pitchFamily="18" charset="0"/>
                <a:ea typeface="Times New Roman" panose="02020603050405020304" pitchFamily="18" charset="0"/>
              </a:rPr>
              <a:t> nhằm đáp ứng nhu cầu của mọi khách hàng kể cả những khách hàng khó tính nhất.</a:t>
            </a:r>
          </a:p>
          <a:p>
            <a:pPr marL="342900" lvl="0" indent="-342900" algn="just">
              <a:lnSpc>
                <a:spcPct val="150000"/>
              </a:lnSpc>
              <a:spcAft>
                <a:spcPts val="0"/>
              </a:spcAft>
              <a:buFont typeface="Symbol" panose="05050102010706020507" pitchFamily="18" charset="2"/>
              <a:buBlip>
                <a:blip r:embed="rId4"/>
              </a:buBlip>
            </a:pPr>
            <a:r>
              <a:rPr lang="en-US" sz="2000">
                <a:solidFill>
                  <a:srgbClr val="000000"/>
                </a:solidFill>
                <a:latin typeface="Times New Roman" panose="02020603050405020304" pitchFamily="18" charset="0"/>
                <a:ea typeface="Times New Roman" panose="02020603050405020304" pitchFamily="18" charset="0"/>
              </a:rPr>
              <a:t>Với việc áp dụng các tính năng của CNTT trên </a:t>
            </a:r>
            <a:r>
              <a:rPr lang="vi-VN" sz="2000">
                <a:solidFill>
                  <a:srgbClr val="000000"/>
                </a:solidFill>
                <a:latin typeface="Times New Roman" panose="02020603050405020304" pitchFamily="18" charset="0"/>
                <a:ea typeface="Times New Roman" panose="02020603050405020304" pitchFamily="18" charset="0"/>
              </a:rPr>
              <a:t>ứng dụng</a:t>
            </a:r>
            <a:r>
              <a:rPr lang="en-US" sz="2000">
                <a:solidFill>
                  <a:srgbClr val="000000"/>
                </a:solidFill>
                <a:latin typeface="Times New Roman" panose="02020603050405020304" pitchFamily="18" charset="0"/>
                <a:ea typeface="Times New Roman" panose="02020603050405020304" pitchFamily="18" charset="0"/>
              </a:rPr>
              <a:t> chúng tôi sẽ đưa ra danh sách những sản phẩm được bán chạy nhất, những sản phẩm mới nhất nhằm quảng bá và định hướng cho khách hàng những sản phẩm chất lượng, phù hợp với nhu cầu của mình.</a:t>
            </a:r>
          </a:p>
          <a:p>
            <a:pPr marL="342900" lvl="0" indent="-342900" algn="just">
              <a:lnSpc>
                <a:spcPct val="150000"/>
              </a:lnSpc>
              <a:spcAft>
                <a:spcPts val="0"/>
              </a:spcAft>
              <a:buFont typeface="Symbol" panose="05050102010706020507" pitchFamily="18" charset="2"/>
              <a:buBlip>
                <a:blip r:embed="rId4"/>
              </a:buBlip>
            </a:pPr>
            <a:r>
              <a:rPr lang="en-US" sz="2000">
                <a:solidFill>
                  <a:srgbClr val="000000"/>
                </a:solidFill>
                <a:latin typeface="Times New Roman" panose="02020603050405020304" pitchFamily="18" charset="0"/>
                <a:ea typeface="Times New Roman" panose="02020603050405020304" pitchFamily="18" charset="0"/>
              </a:rPr>
              <a:t>Cùng với chức năng đặt mua và hình thức thanh toán nhanh nhất, </a:t>
            </a:r>
            <a:r>
              <a:rPr lang="vi-VN" sz="2000">
                <a:solidFill>
                  <a:srgbClr val="000000"/>
                </a:solidFill>
                <a:latin typeface="Times New Roman" panose="02020603050405020304" pitchFamily="18" charset="0"/>
                <a:ea typeface="Times New Roman" panose="02020603050405020304" pitchFamily="18" charset="0"/>
              </a:rPr>
              <a:t>ứng dụng</a:t>
            </a:r>
            <a:r>
              <a:rPr lang="en-US" sz="2000">
                <a:solidFill>
                  <a:srgbClr val="000000"/>
                </a:solidFill>
                <a:latin typeface="Times New Roman" panose="02020603050405020304" pitchFamily="18" charset="0"/>
                <a:ea typeface="Times New Roman" panose="02020603050405020304" pitchFamily="18" charset="0"/>
              </a:rPr>
              <a:t> sẽ tiết kiệm rất nhiều thời gian cho việc chọn và mua. Việc mua và bán sẽ thuận tiện hơn chỉ với một click chuột.</a:t>
            </a:r>
          </a:p>
          <a:p>
            <a:pPr marL="342900" lvl="0" indent="-342900" algn="just">
              <a:lnSpc>
                <a:spcPct val="150000"/>
              </a:lnSpc>
              <a:spcAft>
                <a:spcPts val="0"/>
              </a:spcAft>
              <a:buFont typeface="Symbol" panose="05050102010706020507" pitchFamily="18" charset="2"/>
              <a:buBlip>
                <a:blip r:embed="rId4"/>
              </a:buBlip>
            </a:pPr>
            <a:r>
              <a:rPr lang="vi-VN" sz="2000">
                <a:solidFill>
                  <a:srgbClr val="000000"/>
                </a:solidFill>
                <a:latin typeface="Times New Roman" panose="02020603050405020304" pitchFamily="18" charset="0"/>
                <a:ea typeface="Times New Roman" panose="02020603050405020304" pitchFamily="18" charset="0"/>
              </a:rPr>
              <a:t>Ứng dụng</a:t>
            </a:r>
            <a:r>
              <a:rPr lang="en-US" sz="2000">
                <a:solidFill>
                  <a:srgbClr val="000000"/>
                </a:solidFill>
                <a:latin typeface="Times New Roman" panose="02020603050405020304" pitchFamily="18" charset="0"/>
                <a:ea typeface="Times New Roman" panose="02020603050405020304" pitchFamily="18" charset="0"/>
              </a:rPr>
              <a:t> cung cấp nguồn thông tin về sản phẩm rõ nguồn gốc, xuất </a:t>
            </a:r>
            <a:r>
              <a:rPr lang="vi-VN" sz="2000">
                <a:solidFill>
                  <a:srgbClr val="000000"/>
                </a:solidFill>
                <a:latin typeface="Times New Roman" panose="02020603050405020304" pitchFamily="18" charset="0"/>
                <a:ea typeface="Times New Roman" panose="02020603050405020304" pitchFamily="18" charset="0"/>
              </a:rPr>
              <a:t>x</a:t>
            </a:r>
            <a:r>
              <a:rPr lang="en-US" sz="2000">
                <a:solidFill>
                  <a:srgbClr val="000000"/>
                </a:solidFill>
                <a:latin typeface="Times New Roman" panose="02020603050405020304" pitchFamily="18" charset="0"/>
                <a:ea typeface="Times New Roman" panose="02020603050405020304" pitchFamily="18" charset="0"/>
              </a:rPr>
              <a:t>ứ. Đảm bảo chất lượng tất cả các mặt hàng.</a:t>
            </a:r>
          </a:p>
        </p:txBody>
      </p:sp>
    </p:spTree>
    <p:extLst>
      <p:ext uri="{BB962C8B-B14F-4D97-AF65-F5344CB8AC3E}">
        <p14:creationId xmlns:p14="http://schemas.microsoft.com/office/powerpoint/2010/main" val="37926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25596" y="1445000"/>
            <a:ext cx="2632003"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Trang th</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ể loại sách</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10"/>
          <p:cNvSpPr/>
          <p:nvPr/>
        </p:nvSpPr>
        <p:spPr>
          <a:xfrm>
            <a:off x="4992405" y="6533358"/>
            <a:ext cx="2807692"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35: </a:t>
            </a:r>
            <a:r>
              <a:rPr lang="en-US">
                <a:solidFill>
                  <a:srgbClr val="000000"/>
                </a:solidFill>
                <a:latin typeface="Times New Roman" panose="02020603050405020304" pitchFamily="18" charset="0"/>
                <a:ea typeface="Times New Roman" panose="02020603050405020304" pitchFamily="18" charset="0"/>
              </a:rPr>
              <a:t>Trang th</a:t>
            </a:r>
            <a:r>
              <a:rPr lang="vi-VN">
                <a:solidFill>
                  <a:srgbClr val="000000"/>
                </a:solidFill>
                <a:latin typeface="Times New Roman" panose="02020603050405020304" pitchFamily="18" charset="0"/>
                <a:ea typeface="Times New Roman" panose="02020603050405020304" pitchFamily="18" charset="0"/>
              </a:rPr>
              <a:t>ể loại sách</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pic>
        <p:nvPicPr>
          <p:cNvPr id="2" name="Picture 1"/>
          <p:cNvPicPr>
            <a:picLocks noChangeAspect="1"/>
          </p:cNvPicPr>
          <p:nvPr/>
        </p:nvPicPr>
        <p:blipFill>
          <a:blip r:embed="rId4"/>
          <a:stretch>
            <a:fillRect/>
          </a:stretch>
        </p:blipFill>
        <p:spPr>
          <a:xfrm>
            <a:off x="4818126" y="670729"/>
            <a:ext cx="3156250" cy="5611111"/>
          </a:xfrm>
          <a:prstGeom prst="rect">
            <a:avLst/>
          </a:prstGeom>
        </p:spPr>
      </p:pic>
    </p:spTree>
    <p:extLst>
      <p:ext uri="{BB962C8B-B14F-4D97-AF65-F5344CB8AC3E}">
        <p14:creationId xmlns:p14="http://schemas.microsoft.com/office/powerpoint/2010/main" val="277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08834" y="1445000"/>
            <a:ext cx="2058128"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Trang </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tin tức</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10"/>
          <p:cNvSpPr/>
          <p:nvPr/>
        </p:nvSpPr>
        <p:spPr>
          <a:xfrm>
            <a:off x="3266364" y="6506331"/>
            <a:ext cx="6096000" cy="483081"/>
          </a:xfrm>
          <a:prstGeom prst="rect">
            <a:avLst/>
          </a:prstGeom>
        </p:spPr>
        <p:txBody>
          <a:bodyPr>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36: </a:t>
            </a:r>
            <a:r>
              <a:rPr lang="en-US">
                <a:solidFill>
                  <a:srgbClr val="000000"/>
                </a:solidFill>
                <a:latin typeface="Times New Roman" panose="02020603050405020304" pitchFamily="18" charset="0"/>
                <a:ea typeface="Times New Roman" panose="02020603050405020304" pitchFamily="18" charset="0"/>
              </a:rPr>
              <a:t>Trang </a:t>
            </a:r>
            <a:r>
              <a:rPr lang="vi-VN">
                <a:solidFill>
                  <a:srgbClr val="000000"/>
                </a:solidFill>
                <a:latin typeface="Times New Roman" panose="02020603050405020304" pitchFamily="18" charset="0"/>
                <a:ea typeface="Times New Roman" panose="02020603050405020304" pitchFamily="18" charset="0"/>
              </a:rPr>
              <a:t>tin tức</a:t>
            </a:r>
            <a:endParaRPr lang="en-US" sz="2000" dirty="0">
              <a:solidFill>
                <a:srgbClr val="000000"/>
              </a:solidFill>
              <a:latin typeface="Times New Roman" panose="02020603050405020304" pitchFamily="18" charset="0"/>
              <a:ea typeface="Times New Roman" panose="02020603050405020304" pitchFamily="18" charset="0"/>
            </a:endParaRPr>
          </a:p>
          <a:p>
            <a:pPr algn="just">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 </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pic>
        <p:nvPicPr>
          <p:cNvPr id="2" name="Picture 1"/>
          <p:cNvPicPr>
            <a:picLocks noChangeAspect="1"/>
          </p:cNvPicPr>
          <p:nvPr/>
        </p:nvPicPr>
        <p:blipFill>
          <a:blip r:embed="rId4"/>
          <a:stretch>
            <a:fillRect/>
          </a:stretch>
        </p:blipFill>
        <p:spPr>
          <a:xfrm>
            <a:off x="4748596" y="747446"/>
            <a:ext cx="3131536" cy="5567175"/>
          </a:xfrm>
          <a:prstGeom prst="rect">
            <a:avLst/>
          </a:prstGeom>
        </p:spPr>
      </p:pic>
    </p:spTree>
    <p:extLst>
      <p:ext uri="{BB962C8B-B14F-4D97-AF65-F5344CB8AC3E}">
        <p14:creationId xmlns:p14="http://schemas.microsoft.com/office/powerpoint/2010/main" val="12320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1289845" y="1445000"/>
            <a:ext cx="2215222"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7</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Trang </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quản trị</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10"/>
          <p:cNvSpPr/>
          <p:nvPr/>
        </p:nvSpPr>
        <p:spPr>
          <a:xfrm>
            <a:off x="5159028" y="6387673"/>
            <a:ext cx="2365264"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37: </a:t>
            </a:r>
            <a:r>
              <a:rPr lang="en-US">
                <a:solidFill>
                  <a:srgbClr val="000000"/>
                </a:solidFill>
                <a:latin typeface="Times New Roman" panose="02020603050405020304" pitchFamily="18" charset="0"/>
                <a:ea typeface="Times New Roman" panose="02020603050405020304" pitchFamily="18" charset="0"/>
              </a:rPr>
              <a:t>Trang </a:t>
            </a:r>
            <a:r>
              <a:rPr lang="vi-VN">
                <a:solidFill>
                  <a:srgbClr val="000000"/>
                </a:solidFill>
                <a:latin typeface="Times New Roman" panose="02020603050405020304" pitchFamily="18" charset="0"/>
                <a:ea typeface="Times New Roman" panose="02020603050405020304" pitchFamily="18" charset="0"/>
              </a:rPr>
              <a:t>quản trị</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pic>
        <p:nvPicPr>
          <p:cNvPr id="10" name="Picture 9"/>
          <p:cNvPicPr>
            <a:picLocks noChangeAspect="1"/>
          </p:cNvPicPr>
          <p:nvPr/>
        </p:nvPicPr>
        <p:blipFill>
          <a:blip r:embed="rId4"/>
          <a:stretch>
            <a:fillRect/>
          </a:stretch>
        </p:blipFill>
        <p:spPr>
          <a:xfrm>
            <a:off x="4972107" y="577596"/>
            <a:ext cx="2701439" cy="5527560"/>
          </a:xfrm>
          <a:prstGeom prst="rect">
            <a:avLst/>
          </a:prstGeom>
        </p:spPr>
      </p:pic>
    </p:spTree>
    <p:extLst>
      <p:ext uri="{BB962C8B-B14F-4D97-AF65-F5344CB8AC3E}">
        <p14:creationId xmlns:p14="http://schemas.microsoft.com/office/powerpoint/2010/main" val="125468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909557" y="1420378"/>
            <a:ext cx="3494418"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8</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Trang </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thông tin người dùng</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10"/>
          <p:cNvSpPr/>
          <p:nvPr/>
        </p:nvSpPr>
        <p:spPr>
          <a:xfrm>
            <a:off x="3139478" y="6204690"/>
            <a:ext cx="6096000" cy="477054"/>
          </a:xfrm>
          <a:prstGeom prst="rect">
            <a:avLst/>
          </a:prstGeom>
        </p:spPr>
        <p:txBody>
          <a:bodyPr>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38: </a:t>
            </a:r>
            <a:r>
              <a:rPr lang="en-US">
                <a:solidFill>
                  <a:srgbClr val="000000"/>
                </a:solidFill>
                <a:latin typeface="Times New Roman" panose="02020603050405020304" pitchFamily="18" charset="0"/>
                <a:ea typeface="Times New Roman" panose="02020603050405020304" pitchFamily="18" charset="0"/>
              </a:rPr>
              <a:t>Trang </a:t>
            </a:r>
            <a:r>
              <a:rPr lang="vi-VN">
                <a:solidFill>
                  <a:srgbClr val="000000"/>
                </a:solidFill>
                <a:latin typeface="Times New Roman" panose="02020603050405020304" pitchFamily="18" charset="0"/>
                <a:ea typeface="Times New Roman" panose="02020603050405020304" pitchFamily="18" charset="0"/>
              </a:rPr>
              <a:t>thông tin người dùng</a:t>
            </a:r>
            <a:endParaRPr lang="en-US" sz="2000" dirty="0">
              <a:solidFill>
                <a:srgbClr val="000000"/>
              </a:solidFill>
              <a:latin typeface="Times New Roman" panose="02020603050405020304" pitchFamily="18" charset="0"/>
              <a:ea typeface="Times New Roman" panose="02020603050405020304" pitchFamily="18" charset="0"/>
            </a:endParaRPr>
          </a:p>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 </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pic>
        <p:nvPicPr>
          <p:cNvPr id="10" name="Picture 9"/>
          <p:cNvPicPr>
            <a:picLocks noChangeAspect="1"/>
          </p:cNvPicPr>
          <p:nvPr/>
        </p:nvPicPr>
        <p:blipFill>
          <a:blip r:embed="rId4"/>
          <a:stretch>
            <a:fillRect/>
          </a:stretch>
        </p:blipFill>
        <p:spPr>
          <a:xfrm>
            <a:off x="4724399" y="559487"/>
            <a:ext cx="2936789" cy="5384113"/>
          </a:xfrm>
          <a:prstGeom prst="rect">
            <a:avLst/>
          </a:prstGeom>
        </p:spPr>
      </p:pic>
    </p:spTree>
    <p:extLst>
      <p:ext uri="{BB962C8B-B14F-4D97-AF65-F5344CB8AC3E}">
        <p14:creationId xmlns:p14="http://schemas.microsoft.com/office/powerpoint/2010/main" val="168791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439130" y="1394339"/>
            <a:ext cx="3709221"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9</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Trang </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thêm mới nhà xuất bản</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10"/>
          <p:cNvSpPr/>
          <p:nvPr/>
        </p:nvSpPr>
        <p:spPr>
          <a:xfrm>
            <a:off x="4241171" y="6440574"/>
            <a:ext cx="3775906"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39: </a:t>
            </a:r>
            <a:r>
              <a:rPr lang="en-US">
                <a:solidFill>
                  <a:srgbClr val="000000"/>
                </a:solidFill>
                <a:latin typeface="Times New Roman" panose="02020603050405020304" pitchFamily="18" charset="0"/>
                <a:ea typeface="Times New Roman" panose="02020603050405020304" pitchFamily="18" charset="0"/>
              </a:rPr>
              <a:t>Trang </a:t>
            </a:r>
            <a:r>
              <a:rPr lang="vi-VN">
                <a:solidFill>
                  <a:srgbClr val="000000"/>
                </a:solidFill>
                <a:latin typeface="Times New Roman" panose="02020603050405020304" pitchFamily="18" charset="0"/>
                <a:ea typeface="Times New Roman" panose="02020603050405020304" pitchFamily="18" charset="0"/>
              </a:rPr>
              <a:t>thêm mới nhà xuất bản</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pic>
        <p:nvPicPr>
          <p:cNvPr id="10" name="Picture 9"/>
          <p:cNvPicPr>
            <a:picLocks noChangeAspect="1"/>
          </p:cNvPicPr>
          <p:nvPr/>
        </p:nvPicPr>
        <p:blipFill>
          <a:blip r:embed="rId4"/>
          <a:stretch>
            <a:fillRect/>
          </a:stretch>
        </p:blipFill>
        <p:spPr>
          <a:xfrm>
            <a:off x="4695568" y="507188"/>
            <a:ext cx="2940908" cy="5578004"/>
          </a:xfrm>
          <a:prstGeom prst="rect">
            <a:avLst/>
          </a:prstGeom>
        </p:spPr>
      </p:pic>
    </p:spTree>
    <p:extLst>
      <p:ext uri="{BB962C8B-B14F-4D97-AF65-F5344CB8AC3E}">
        <p14:creationId xmlns:p14="http://schemas.microsoft.com/office/powerpoint/2010/main" val="1871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19654" y="1394339"/>
            <a:ext cx="3510448"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10</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Trang </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thêm mới danh mục</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10"/>
          <p:cNvSpPr/>
          <p:nvPr/>
        </p:nvSpPr>
        <p:spPr>
          <a:xfrm>
            <a:off x="3294407" y="6406241"/>
            <a:ext cx="6096000" cy="483081"/>
          </a:xfrm>
          <a:prstGeom prst="rect">
            <a:avLst/>
          </a:prstGeom>
        </p:spPr>
        <p:txBody>
          <a:bodyPr>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40</a:t>
            </a:r>
            <a:r>
              <a:rPr lang="en-US">
                <a:solidFill>
                  <a:srgbClr val="000000"/>
                </a:solidFill>
                <a:latin typeface="Times New Roman" panose="02020603050405020304" pitchFamily="18" charset="0"/>
                <a:ea typeface="Times New Roman" panose="02020603050405020304" pitchFamily="18" charset="0"/>
              </a:rPr>
              <a:t>: </a:t>
            </a:r>
            <a:r>
              <a:rPr lang="vi-VN">
                <a:solidFill>
                  <a:srgbClr val="000000"/>
                </a:solidFill>
                <a:latin typeface="Times New Roman" panose="02020603050405020304" pitchFamily="18" charset="0"/>
                <a:ea typeface="Times New Roman" panose="02020603050405020304" pitchFamily="18" charset="0"/>
              </a:rPr>
              <a:t>Trang thêm mới danh mục</a:t>
            </a:r>
            <a:endParaRPr lang="en-US" sz="2000" dirty="0">
              <a:solidFill>
                <a:srgbClr val="000000"/>
              </a:solidFill>
              <a:latin typeface="Times New Roman" panose="02020603050405020304" pitchFamily="18" charset="0"/>
              <a:ea typeface="Times New Roman" panose="02020603050405020304" pitchFamily="18" charset="0"/>
            </a:endParaRPr>
          </a:p>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 </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pic>
        <p:nvPicPr>
          <p:cNvPr id="2" name="Picture 1"/>
          <p:cNvPicPr>
            <a:picLocks noChangeAspect="1"/>
          </p:cNvPicPr>
          <p:nvPr/>
        </p:nvPicPr>
        <p:blipFill>
          <a:blip r:embed="rId4"/>
          <a:stretch>
            <a:fillRect/>
          </a:stretch>
        </p:blipFill>
        <p:spPr>
          <a:xfrm>
            <a:off x="4859597" y="261468"/>
            <a:ext cx="2965620" cy="5970434"/>
          </a:xfrm>
          <a:prstGeom prst="rect">
            <a:avLst/>
          </a:prstGeom>
        </p:spPr>
      </p:pic>
    </p:spTree>
    <p:extLst>
      <p:ext uri="{BB962C8B-B14F-4D97-AF65-F5344CB8AC3E}">
        <p14:creationId xmlns:p14="http://schemas.microsoft.com/office/powerpoint/2010/main" val="363646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ptechlogoww"/>
          <p:cNvPicPr/>
          <p:nvPr/>
        </p:nvPicPr>
        <p:blipFill>
          <a:blip r:embed="rId3">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6" name="Picture 5" descr="bkaptechlogo"/>
          <p:cNvPicPr/>
          <p:nvPr/>
        </p:nvPicPr>
        <p:blipFill>
          <a:blip r:embed="rId4">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Tree>
    <p:extLst>
      <p:ext uri="{BB962C8B-B14F-4D97-AF65-F5344CB8AC3E}">
        <p14:creationId xmlns:p14="http://schemas.microsoft.com/office/powerpoint/2010/main" val="1447124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Shape 231"/>
          <p:cNvGrpSpPr/>
          <p:nvPr/>
        </p:nvGrpSpPr>
        <p:grpSpPr>
          <a:xfrm>
            <a:off x="-744914" y="379034"/>
            <a:ext cx="5029531" cy="1645500"/>
            <a:chOff x="2075625" y="1090612"/>
            <a:chExt cx="4104047" cy="2144143"/>
          </a:xfrm>
        </p:grpSpPr>
        <p:sp>
          <p:nvSpPr>
            <p:cNvPr id="10" name="Shape 232"/>
            <p:cNvSpPr/>
            <p:nvPr/>
          </p:nvSpPr>
          <p:spPr>
            <a:xfrm>
              <a:off x="2676179" y="1623893"/>
              <a:ext cx="3503493"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lvl="0" algn="ctr"/>
              <a:r>
                <a:rPr lang="en-US" sz="3600" b="1">
                  <a:solidFill>
                    <a:schemeClr val="bg1"/>
                  </a:solidFill>
                  <a:latin typeface="Times New Roman" panose="02020603050405020304" pitchFamily="18" charset="0"/>
                  <a:ea typeface="Century Gothic"/>
                  <a:cs typeface="Times New Roman" panose="02020603050405020304" pitchFamily="18" charset="0"/>
                  <a:sym typeface="Century Gothic"/>
                </a:rPr>
                <a:t>          </a:t>
              </a:r>
              <a:r>
                <a:rPr lang="en-US" sz="2400" b="1">
                  <a:solidFill>
                    <a:prstClr val="white"/>
                  </a:solidFill>
                  <a:latin typeface="Times New Roman" panose="02020603050405020304" pitchFamily="18" charset="0"/>
                  <a:ea typeface="Century Gothic"/>
                  <a:cs typeface="Times New Roman" panose="02020603050405020304" pitchFamily="18" charset="0"/>
                  <a:sym typeface="Century Gothic"/>
                </a:rPr>
                <a:t>Tổng quan hệ thống</a:t>
              </a:r>
            </a:p>
          </p:txBody>
        </p:sp>
        <p:sp>
          <p:nvSpPr>
            <p:cNvPr id="11"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12"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13" name="Picture 12"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14" name="Picture 13"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3" name="Rectangle 2"/>
          <p:cNvSpPr/>
          <p:nvPr/>
        </p:nvSpPr>
        <p:spPr>
          <a:xfrm>
            <a:off x="1257911" y="1947205"/>
            <a:ext cx="10260320" cy="2831544"/>
          </a:xfrm>
          <a:prstGeom prst="rect">
            <a:avLst/>
          </a:prstGeom>
        </p:spPr>
        <p:txBody>
          <a:bodyPr wrap="square">
            <a:spAutoFit/>
          </a:bodyPr>
          <a:lstStyle/>
          <a:p>
            <a:pPr algn="just">
              <a:lnSpc>
                <a:spcPct val="150000"/>
              </a:lnSpc>
              <a:spcAft>
                <a:spcPts val="0"/>
              </a:spcAft>
            </a:pPr>
            <a:r>
              <a:rPr lang="en-US" sz="2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2.2.2. Đối với người quản trị hệ thống</a:t>
            </a:r>
          </a:p>
          <a:p>
            <a:pPr marL="342900" lvl="0" indent="-342900" algn="just">
              <a:lnSpc>
                <a:spcPct val="150000"/>
              </a:lnSpc>
              <a:spcBef>
                <a:spcPts val="600"/>
              </a:spcBef>
              <a:spcAft>
                <a:spcPts val="600"/>
              </a:spcAft>
              <a:buFont typeface="Symbol" panose="05050102010706020507" pitchFamily="18" charset="2"/>
              <a:buBlip>
                <a:blip r:embed="rId4"/>
              </a:buBlip>
            </a:pPr>
            <a:r>
              <a:rPr lang="en-US" sz="2000">
                <a:latin typeface="Times New Roman" panose="02020603050405020304" pitchFamily="18" charset="0"/>
                <a:ea typeface="Times New Roman" panose="02020603050405020304" pitchFamily="18" charset="0"/>
              </a:rPr>
              <a:t>Dễ dàng quản lý sản phẩm, danh mục sản phẩm</a:t>
            </a:r>
          </a:p>
          <a:p>
            <a:pPr marL="342900" lvl="0" indent="-342900" algn="just">
              <a:lnSpc>
                <a:spcPct val="150000"/>
              </a:lnSpc>
              <a:spcBef>
                <a:spcPts val="600"/>
              </a:spcBef>
              <a:spcAft>
                <a:spcPts val="600"/>
              </a:spcAft>
              <a:buFont typeface="Symbol" panose="05050102010706020507" pitchFamily="18" charset="2"/>
              <a:buBlip>
                <a:blip r:embed="rId4"/>
              </a:buBlip>
            </a:pPr>
            <a:r>
              <a:rPr lang="en-US" sz="2000">
                <a:latin typeface="Times New Roman" panose="02020603050405020304" pitchFamily="18" charset="0"/>
                <a:ea typeface="Times New Roman" panose="02020603050405020304" pitchFamily="18" charset="0"/>
              </a:rPr>
              <a:t>Phải có cơ chế đăng nhập để xác định người có quyền hạn mới có thể đăng nhập vào hệ thống quản trị của </a:t>
            </a:r>
            <a:r>
              <a:rPr lang="vi-VN" sz="2000">
                <a:latin typeface="Times New Roman" panose="02020603050405020304" pitchFamily="18" charset="0"/>
                <a:ea typeface="Times New Roman" panose="02020603050405020304" pitchFamily="18" charset="0"/>
              </a:rPr>
              <a:t>ứng dụng</a:t>
            </a:r>
            <a:r>
              <a:rPr lang="en-US" sz="2000">
                <a:latin typeface="Times New Roman" panose="02020603050405020304" pitchFamily="18" charset="0"/>
                <a:ea typeface="Times New Roman" panose="02020603050405020304" pitchFamily="18" charset="0"/>
              </a:rPr>
              <a:t>.</a:t>
            </a:r>
          </a:p>
          <a:p>
            <a:pPr marL="342900" lvl="0" indent="-342900" algn="just">
              <a:lnSpc>
                <a:spcPct val="150000"/>
              </a:lnSpc>
              <a:spcBef>
                <a:spcPts val="600"/>
              </a:spcBef>
              <a:spcAft>
                <a:spcPts val="600"/>
              </a:spcAft>
              <a:buFont typeface="Symbol" panose="05050102010706020507" pitchFamily="18" charset="2"/>
              <a:buBlip>
                <a:blip r:embed="rId4"/>
              </a:buBlip>
            </a:pPr>
            <a:r>
              <a:rPr lang="en-US" sz="2000">
                <a:latin typeface="Times New Roman" panose="02020603050405020304" pitchFamily="18" charset="0"/>
                <a:ea typeface="Times New Roman" panose="02020603050405020304" pitchFamily="18" charset="0"/>
              </a:rPr>
              <a:t>Xem, xóa được danh sách tài khoản khách hàng.</a:t>
            </a:r>
            <a:endParaRPr lang="en-US" sz="2000">
              <a:effectLst/>
              <a:latin typeface="Times New Roman" panose="02020603050405020304" pitchFamily="18" charset="0"/>
              <a:ea typeface="Times New Roman" panose="02020603050405020304" pitchFamily="18" charset="0"/>
            </a:endParaRPr>
          </a:p>
        </p:txBody>
      </p:sp>
      <p:sp>
        <p:nvSpPr>
          <p:cNvPr id="17" name="Rectangle 16"/>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02</a:t>
            </a:r>
          </a:p>
        </p:txBody>
      </p:sp>
    </p:spTree>
    <p:extLst>
      <p:ext uri="{BB962C8B-B14F-4D97-AF65-F5344CB8AC3E}">
        <p14:creationId xmlns:p14="http://schemas.microsoft.com/office/powerpoint/2010/main" val="276829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Shape 231"/>
          <p:cNvGrpSpPr/>
          <p:nvPr/>
        </p:nvGrpSpPr>
        <p:grpSpPr>
          <a:xfrm>
            <a:off x="-744914" y="379034"/>
            <a:ext cx="5069779" cy="1645500"/>
            <a:chOff x="2075625" y="1090612"/>
            <a:chExt cx="4136889" cy="2144143"/>
          </a:xfrm>
        </p:grpSpPr>
        <p:sp>
          <p:nvSpPr>
            <p:cNvPr id="16" name="Shape 232"/>
            <p:cNvSpPr/>
            <p:nvPr/>
          </p:nvSpPr>
          <p:spPr>
            <a:xfrm>
              <a:off x="2676179" y="1611100"/>
              <a:ext cx="3536335" cy="898077"/>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lvl="0" algn="ctr"/>
              <a:r>
                <a:rPr lang="en-US" sz="3600" b="1">
                  <a:solidFill>
                    <a:schemeClr val="bg1"/>
                  </a:solidFill>
                  <a:latin typeface="Times New Roman" panose="02020603050405020304" pitchFamily="18" charset="0"/>
                  <a:ea typeface="Century Gothic"/>
                  <a:cs typeface="Times New Roman" panose="02020603050405020304" pitchFamily="18" charset="0"/>
                  <a:sym typeface="Century Gothic"/>
                </a:rPr>
                <a:t>          </a:t>
              </a:r>
              <a:r>
                <a:rPr lang="en-US" sz="2400" b="1">
                  <a:solidFill>
                    <a:prstClr val="white"/>
                  </a:solidFill>
                  <a:latin typeface="Times New Roman" panose="02020603050405020304" pitchFamily="18" charset="0"/>
                  <a:ea typeface="Century Gothic"/>
                  <a:cs typeface="Times New Roman" panose="02020603050405020304" pitchFamily="18" charset="0"/>
                  <a:sym typeface="Century Gothic"/>
                </a:rPr>
                <a:t>Tổng quan hệ thống</a:t>
              </a:r>
            </a:p>
          </p:txBody>
        </p:sp>
        <p:sp>
          <p:nvSpPr>
            <p:cNvPr id="17"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18"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19" name="Rectangle 18"/>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02</a:t>
            </a:r>
          </a:p>
        </p:txBody>
      </p:sp>
      <p:pic>
        <p:nvPicPr>
          <p:cNvPr id="20" name="Picture 19"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21" name="Picture 20"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3" name="Table 2"/>
          <p:cNvGraphicFramePr>
            <a:graphicFrameLocks noGrp="1"/>
          </p:cNvGraphicFramePr>
          <p:nvPr>
            <p:extLst>
              <p:ext uri="{D42A27DB-BD31-4B8C-83A1-F6EECF244321}">
                <p14:modId xmlns:p14="http://schemas.microsoft.com/office/powerpoint/2010/main" val="335421907"/>
              </p:ext>
            </p:extLst>
          </p:nvPr>
        </p:nvGraphicFramePr>
        <p:xfrm>
          <a:off x="1450416" y="2326104"/>
          <a:ext cx="9442172" cy="3625517"/>
        </p:xfrm>
        <a:graphic>
          <a:graphicData uri="http://schemas.openxmlformats.org/drawingml/2006/table">
            <a:tbl>
              <a:tblPr firstRow="1" firstCol="1" bandRow="1">
                <a:tableStyleId>{5C22544A-7EE6-4342-B048-85BDC9FD1C3A}</a:tableStyleId>
              </a:tblPr>
              <a:tblGrid>
                <a:gridCol w="945795">
                  <a:extLst>
                    <a:ext uri="{9D8B030D-6E8A-4147-A177-3AD203B41FA5}">
                      <a16:colId xmlns:a16="http://schemas.microsoft.com/office/drawing/2014/main" val="20000"/>
                    </a:ext>
                  </a:extLst>
                </a:gridCol>
                <a:gridCol w="3358115">
                  <a:extLst>
                    <a:ext uri="{9D8B030D-6E8A-4147-A177-3AD203B41FA5}">
                      <a16:colId xmlns:a16="http://schemas.microsoft.com/office/drawing/2014/main" val="20001"/>
                    </a:ext>
                  </a:extLst>
                </a:gridCol>
                <a:gridCol w="5138262">
                  <a:extLst>
                    <a:ext uri="{9D8B030D-6E8A-4147-A177-3AD203B41FA5}">
                      <a16:colId xmlns:a16="http://schemas.microsoft.com/office/drawing/2014/main" val="20002"/>
                    </a:ext>
                  </a:extLst>
                </a:gridCol>
              </a:tblGrid>
              <a:tr h="834581">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STT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Đối tượng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Vai trò, quyền hạn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834581">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1</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ts val="1500"/>
                        </a:lnSpc>
                        <a:spcBef>
                          <a:spcPts val="300"/>
                        </a:spcBef>
                        <a:spcAft>
                          <a:spcPts val="300"/>
                        </a:spcAft>
                      </a:pPr>
                      <a:r>
                        <a:rPr lang="en-US" sz="2000">
                          <a:effectLst/>
                          <a:latin typeface="Times New Roman" panose="02020603050405020304" pitchFamily="18" charset="0"/>
                          <a:cs typeface="Times New Roman" panose="02020603050405020304" pitchFamily="18" charset="0"/>
                        </a:rPr>
                        <a:t>Khách vãn lai</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00000"/>
                        </a:lnSpc>
                        <a:spcBef>
                          <a:spcPts val="300"/>
                        </a:spcBef>
                        <a:spcAft>
                          <a:spcPts val="300"/>
                        </a:spcAft>
                      </a:pPr>
                      <a:r>
                        <a:rPr lang="en-US" sz="2000">
                          <a:effectLst/>
                          <a:latin typeface="Times New Roman" panose="02020603050405020304" pitchFamily="18" charset="0"/>
                          <a:cs typeface="Times New Roman" panose="02020603050405020304" pitchFamily="18" charset="0"/>
                        </a:rPr>
                        <a:t>Thực hiện xem hàng, thêm được hàng vào giỏ hàng, tìm kiếm sản phẩm.</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1121774">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2</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ts val="1500"/>
                        </a:lnSpc>
                        <a:spcBef>
                          <a:spcPts val="300"/>
                        </a:spcBef>
                        <a:spcAft>
                          <a:spcPts val="300"/>
                        </a:spcAft>
                      </a:pPr>
                      <a:r>
                        <a:rPr lang="en-US" sz="2000">
                          <a:effectLst/>
                          <a:latin typeface="Times New Roman" panose="02020603050405020304" pitchFamily="18" charset="0"/>
                          <a:cs typeface="Times New Roman" panose="02020603050405020304" pitchFamily="18" charset="0"/>
                        </a:rPr>
                        <a:t>Thành viên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00000"/>
                        </a:lnSpc>
                        <a:spcBef>
                          <a:spcPts val="300"/>
                        </a:spcBef>
                        <a:spcAft>
                          <a:spcPts val="300"/>
                        </a:spcAft>
                      </a:pPr>
                      <a:r>
                        <a:rPr lang="en-US" sz="2000">
                          <a:effectLst/>
                          <a:latin typeface="Times New Roman" panose="02020603050405020304" pitchFamily="18" charset="0"/>
                          <a:cs typeface="Times New Roman" panose="02020603050405020304" pitchFamily="18" charset="0"/>
                        </a:rPr>
                        <a:t>Thực hiện xem hàng, thêm được hàng vào giỏ hàng, tìm kiếm sản phẩm, thanh toán.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834581">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3</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ts val="1500"/>
                        </a:lnSpc>
                        <a:spcBef>
                          <a:spcPts val="300"/>
                        </a:spcBef>
                        <a:spcAft>
                          <a:spcPts val="300"/>
                        </a:spcAft>
                      </a:pPr>
                      <a:r>
                        <a:rPr lang="en-US" sz="2000">
                          <a:effectLst/>
                          <a:latin typeface="Times New Roman" panose="02020603050405020304" pitchFamily="18" charset="0"/>
                          <a:cs typeface="Times New Roman" panose="02020603050405020304" pitchFamily="18" charset="0"/>
                        </a:rPr>
                        <a:t>Admin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15000"/>
                        </a:lnSpc>
                        <a:spcBef>
                          <a:spcPts val="300"/>
                        </a:spcBef>
                        <a:spcAft>
                          <a:spcPts val="300"/>
                        </a:spcAft>
                      </a:pPr>
                      <a:r>
                        <a:rPr lang="en-US" sz="2000">
                          <a:effectLst/>
                          <a:latin typeface="Times New Roman" panose="02020603050405020304" pitchFamily="18" charset="0"/>
                          <a:cs typeface="Times New Roman" panose="02020603050405020304" pitchFamily="18" charset="0"/>
                        </a:rPr>
                        <a:t>Có mọi quyền hạn.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1"/>
          <p:cNvSpPr>
            <a:spLocks noChangeArrowheads="1"/>
          </p:cNvSpPr>
          <p:nvPr/>
        </p:nvSpPr>
        <p:spPr bwMode="auto">
          <a:xfrm>
            <a:off x="417708" y="1640194"/>
            <a:ext cx="2789546"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bmk="_Toc518500739">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2.3. Phạm vi hệ thống</a:t>
            </a:r>
            <a:endParaRPr kumimoji="0" lang="en-US" altLang="en-US" sz="2200" b="1" i="0" u="none" strike="noStrike" cap="none" normalizeH="0" baseline="0" bmk="">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Rectangle 6"/>
          <p:cNvSpPr/>
          <p:nvPr/>
        </p:nvSpPr>
        <p:spPr>
          <a:xfrm>
            <a:off x="4284617" y="6158191"/>
            <a:ext cx="3185487" cy="284693"/>
          </a:xfrm>
          <a:prstGeom prst="rect">
            <a:avLst/>
          </a:prstGeom>
        </p:spPr>
        <p:txBody>
          <a:bodyPr wrap="none">
            <a:spAutoFit/>
          </a:bodyPr>
          <a:lstStyle/>
          <a:p>
            <a:pPr algn="ctr">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Hình 2: Người sử dụng hệ thống</a:t>
            </a:r>
            <a:endParaRPr lang="en-US" sz="200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1596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Shape 231"/>
          <p:cNvGrpSpPr/>
          <p:nvPr/>
        </p:nvGrpSpPr>
        <p:grpSpPr>
          <a:xfrm>
            <a:off x="-731851" y="261468"/>
            <a:ext cx="7694125" cy="1645500"/>
            <a:chOff x="2075625" y="1090612"/>
            <a:chExt cx="6278329" cy="2144143"/>
          </a:xfrm>
        </p:grpSpPr>
        <p:sp>
          <p:nvSpPr>
            <p:cNvPr id="25"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26"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27"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28" name="Rectangle 27"/>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pic>
        <p:nvPicPr>
          <p:cNvPr id="10" name="Picture 9"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11" name="Picture 10"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3" name="Rectangle 2"/>
          <p:cNvSpPr/>
          <p:nvPr/>
        </p:nvSpPr>
        <p:spPr>
          <a:xfrm>
            <a:off x="1219200" y="1933902"/>
            <a:ext cx="10081146" cy="2954655"/>
          </a:xfrm>
          <a:prstGeom prst="rect">
            <a:avLst/>
          </a:prstGeom>
        </p:spPr>
        <p:txBody>
          <a:bodyPr wrap="square">
            <a:spAutoFit/>
          </a:bodyPr>
          <a:lstStyle/>
          <a:p>
            <a:pPr algn="just">
              <a:lnSpc>
                <a:spcPct val="150000"/>
              </a:lnSpc>
              <a:spcAft>
                <a:spcPts val="0"/>
              </a:spcAft>
            </a:pPr>
            <a:r>
              <a:rPr lang="en-US" sz="2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3.1. Đối tượng của </a:t>
            </a:r>
            <a:r>
              <a:rPr lang="vi-VN" sz="2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ứng dụng</a:t>
            </a:r>
            <a:endParaRPr lang="en-US" sz="2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endParaRPr lang="en-US" sz="2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sz="2000">
                <a:solidFill>
                  <a:srgbClr val="000000"/>
                </a:solidFill>
                <a:latin typeface="Times New Roman" panose="02020603050405020304" pitchFamily="18" charset="0"/>
                <a:ea typeface="Times New Roman" panose="02020603050405020304" pitchFamily="18" charset="0"/>
              </a:rPr>
              <a:t>	</a:t>
            </a:r>
            <a:r>
              <a:rPr lang="vi-VN" sz="2000">
                <a:solidFill>
                  <a:srgbClr val="000000"/>
                </a:solidFill>
                <a:latin typeface="Times New Roman" panose="02020603050405020304" pitchFamily="18" charset="0"/>
                <a:ea typeface="Times New Roman" panose="02020603050405020304" pitchFamily="18" charset="0"/>
              </a:rPr>
              <a:t>Ứng dụng</a:t>
            </a:r>
            <a:r>
              <a:rPr lang="en-US" sz="2000">
                <a:solidFill>
                  <a:srgbClr val="000000"/>
                </a:solidFill>
                <a:latin typeface="Times New Roman" panose="02020603050405020304" pitchFamily="18" charset="0"/>
                <a:ea typeface="Times New Roman" panose="02020603050405020304" pitchFamily="18" charset="0"/>
              </a:rPr>
              <a:t> được xây dựng với 4 đối tượng chính:</a:t>
            </a:r>
          </a:p>
          <a:p>
            <a:pPr marL="342900" lvl="0" indent="-342900" algn="just">
              <a:lnSpc>
                <a:spcPct val="150000"/>
              </a:lnSpc>
              <a:spcAft>
                <a:spcPts val="0"/>
              </a:spcAft>
              <a:buFont typeface="Symbol" panose="05050102010706020507" pitchFamily="18" charset="2"/>
              <a:buBlip>
                <a:blip r:embed="rId4"/>
              </a:buBlip>
            </a:pPr>
            <a:r>
              <a:rPr lang="en-US" sz="2000">
                <a:solidFill>
                  <a:srgbClr val="000000"/>
                </a:solidFill>
                <a:latin typeface="Times New Roman" panose="02020603050405020304" pitchFamily="18" charset="0"/>
                <a:ea typeface="Times New Roman" panose="02020603050405020304" pitchFamily="18" charset="0"/>
              </a:rPr>
              <a:t>Khách vãng lai.</a:t>
            </a:r>
          </a:p>
          <a:p>
            <a:pPr marL="342900" lvl="0" indent="-342900" algn="just">
              <a:lnSpc>
                <a:spcPct val="150000"/>
              </a:lnSpc>
              <a:spcAft>
                <a:spcPts val="0"/>
              </a:spcAft>
              <a:buFont typeface="Symbol" panose="05050102010706020507" pitchFamily="18" charset="2"/>
              <a:buBlip>
                <a:blip r:embed="rId4"/>
              </a:buBlip>
            </a:pPr>
            <a:r>
              <a:rPr lang="en-US" sz="2000">
                <a:solidFill>
                  <a:srgbClr val="000000"/>
                </a:solidFill>
                <a:latin typeface="Times New Roman" panose="02020603050405020304" pitchFamily="18" charset="0"/>
                <a:ea typeface="Times New Roman" panose="02020603050405020304" pitchFamily="18" charset="0"/>
              </a:rPr>
              <a:t>Khách là thành viên của hệ thống.</a:t>
            </a:r>
          </a:p>
          <a:p>
            <a:pPr marL="342900" lvl="0" indent="-342900" algn="just">
              <a:lnSpc>
                <a:spcPct val="150000"/>
              </a:lnSpc>
              <a:spcAft>
                <a:spcPts val="0"/>
              </a:spcAft>
              <a:buFont typeface="Symbol" panose="05050102010706020507" pitchFamily="18" charset="2"/>
              <a:buBlip>
                <a:blip r:embed="rId4"/>
              </a:buBlip>
            </a:pPr>
            <a:r>
              <a:rPr lang="en-US" sz="2000">
                <a:solidFill>
                  <a:srgbClr val="000000"/>
                </a:solidFill>
                <a:latin typeface="Times New Roman" panose="02020603050405020304" pitchFamily="18" charset="0"/>
                <a:ea typeface="Times New Roman" panose="02020603050405020304" pitchFamily="18" charset="0"/>
              </a:rPr>
              <a:t>Admin (quản lý toàn bộ hệ thống).</a:t>
            </a:r>
          </a:p>
        </p:txBody>
      </p:sp>
    </p:spTree>
    <p:extLst>
      <p:ext uri="{BB962C8B-B14F-4D97-AF65-F5344CB8AC3E}">
        <p14:creationId xmlns:p14="http://schemas.microsoft.com/office/powerpoint/2010/main" val="35214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930</TotalTime>
  <Words>3857</Words>
  <Application>Microsoft Office PowerPoint</Application>
  <PresentationFormat>Widescreen</PresentationFormat>
  <Paragraphs>521</Paragraphs>
  <Slides>66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Calibri</vt:lpstr>
      <vt:lpstr>Century Gothic</vt:lpstr>
      <vt:lpstr>Symbol</vt:lpstr>
      <vt:lpstr>Times New Roman</vt:lpstr>
      <vt:lpstr>Wingdings</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247</cp:revision>
  <dcterms:created xsi:type="dcterms:W3CDTF">2018-06-14T16:18:05Z</dcterms:created>
  <dcterms:modified xsi:type="dcterms:W3CDTF">2022-08-10T00:47:00Z</dcterms:modified>
</cp:coreProperties>
</file>